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70" r:id="rId6"/>
    <p:sldId id="259" r:id="rId7"/>
    <p:sldId id="261" r:id="rId8"/>
    <p:sldId id="260" r:id="rId9"/>
    <p:sldId id="263" r:id="rId10"/>
    <p:sldId id="264" r:id="rId11"/>
    <p:sldId id="265" r:id="rId12"/>
    <p:sldId id="267" r:id="rId13"/>
    <p:sldId id="271" r:id="rId14"/>
    <p:sldId id="26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6652" autoAdjust="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rgbClr val="002060"/>
                </a:solidFill>
                <a:effectLst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 b="1" cap="none"/>
            </a:lvl1pPr>
          </a:lstStyle>
          <a:p>
            <a:r>
              <a:rPr lang="it-IT" dirty="0">
                <a:solidFill>
                  <a:srgbClr val="549D58"/>
                </a:solidFill>
              </a:rPr>
              <a:t>Sociotecnica 5.0: politiche e progetti per organizzazioni e lavori di qualità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66498D1-40C9-7684-4BA0-6CE50256BC69}"/>
              </a:ext>
            </a:extLst>
          </p:cNvPr>
          <p:cNvSpPr txBox="1">
            <a:spLocks/>
          </p:cNvSpPr>
          <p:nvPr userDrawn="1"/>
        </p:nvSpPr>
        <p:spPr>
          <a:xfrm>
            <a:off x="-2720008" y="3335867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dirty="0">
              <a:solidFill>
                <a:srgbClr val="549D5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it-IT" dirty="0">
                <a:solidFill>
                  <a:srgbClr val="549D58"/>
                </a:solidFill>
              </a:rPr>
              <a:t>Sociotecnica 5.0: politiche e progetti per organizzazioni e lavori di qualità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E9C0F92-AAEF-8D96-6448-FCFF7093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2934" b="84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6FD2B12-E42D-25BD-B435-F139A68B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392" y="1991585"/>
            <a:ext cx="2668358" cy="388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9622B17-120B-20BA-299C-E037731ED6D4}"/>
              </a:ext>
            </a:extLst>
          </p:cNvPr>
          <p:cNvSpPr txBox="1"/>
          <p:nvPr/>
        </p:nvSpPr>
        <p:spPr>
          <a:xfrm>
            <a:off x="1054579" y="2908194"/>
            <a:ext cx="609456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/>
              <a:t>Sociotecnica 5.0: politiche e progetti per organizzazioni e lavori di qualità</a:t>
            </a:r>
          </a:p>
          <a:p>
            <a:endParaRPr lang="it-IT" sz="4000" b="1" dirty="0"/>
          </a:p>
          <a:p>
            <a:r>
              <a:rPr lang="it-IT" sz="3200" b="1" i="1" dirty="0"/>
              <a:t>Federico Butera</a:t>
            </a:r>
          </a:p>
          <a:p>
            <a:endParaRPr lang="it-IT" sz="3200" b="1" i="1"/>
          </a:p>
          <a:p>
            <a:r>
              <a:rPr lang="it-IT" sz="2000" b="1" i="1"/>
              <a:t>© </a:t>
            </a:r>
            <a:r>
              <a:rPr lang="it-IT" sz="2000" b="1" i="1" dirty="0"/>
              <a:t>2024 Federico Butera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428809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6F446-5AEC-030E-C6BB-386ADD602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/>
              <a:t>La proposta: i cantieri e le politiche pubbliche di patti territoriali e  sostegno ai cantieri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B078C44-E0E7-1149-D4C2-E2CA6CBE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03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6CAB2E-AF88-AD39-7673-D3145BA6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3600" b="1" dirty="0">
                <a:effectLst/>
                <a:latin typeface="SimonciniGaramondStd"/>
                <a:ea typeface="Calibri" panose="020F0502020204030204" pitchFamily="34" charset="0"/>
                <a:cs typeface="SimonciniGaramondStd"/>
              </a:rPr>
              <a:t>Che fare? Come e dove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3600" b="1" dirty="0">
                <a:effectLst/>
                <a:latin typeface="SimonciniGaramondStd"/>
                <a:ea typeface="Calibri" panose="020F0502020204030204" pitchFamily="34" charset="0"/>
                <a:cs typeface="Times New Roman" panose="02020603050405020304" pitchFamily="18" charset="0"/>
              </a:rPr>
              <a:t>Cantieri e patti territoriali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7B0D21E-491C-7064-7599-EDA228F2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347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DBB9CB-AE58-05C9-0810-D61DC9E3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51567"/>
            <a:ext cx="11334749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/>
              <a:t>Gli architetti dei nuovi lavori e delle nuove organizzazioni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805C0DF-D4B9-95B5-C8A8-AB3F280C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478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A8621-C0AF-A855-9105-414DA3FD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F982D0-5840-F2B2-42F5-7ACCD578A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b="1" dirty="0">
                <a:effectLst/>
                <a:latin typeface="SimonciniGaramondStd"/>
                <a:ea typeface="Calibri" panose="020F0502020204030204" pitchFamily="34" charset="0"/>
                <a:cs typeface="SimonciniGaramondStd"/>
              </a:rPr>
              <a:t>Sette criteri chiave di progettazione e sviluppo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78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A953AC-872B-4D96-CE18-118379894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/>
              <a:t>Teoria e metodi proposti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F03D68D-136A-88FE-6279-8611CCEE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999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FE1440-DFAE-EF21-4D2D-3BFC8D21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CB3DB8-22FF-315B-AE3F-5961F063F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/>
              <a:t>Partecipazione, coesione, innovazione: nuove basi della democrazia industriale e sostanziale alla base della sociotecnica 5.0</a:t>
            </a:r>
          </a:p>
        </p:txBody>
      </p:sp>
    </p:spTree>
    <p:extLst>
      <p:ext uri="{BB962C8B-B14F-4D97-AF65-F5344CB8AC3E}">
        <p14:creationId xmlns:p14="http://schemas.microsoft.com/office/powerpoint/2010/main" val="294298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A4D9A1-2BA9-AFDF-4517-2E3B55F29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b="1" dirty="0">
                <a:effectLst/>
                <a:ea typeface="Calibri" panose="020F0502020204030204" pitchFamily="34" charset="0"/>
                <a:cs typeface="DIN2014-Bold"/>
              </a:rPr>
              <a:t>Il lavoro e le organizzazioni: di nuovo in frantumi</a:t>
            </a:r>
            <a:endParaRPr lang="it-IT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4646F9E2-8FF3-6736-EC92-9E0F809C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427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D536C8-14CF-EFA6-C646-99D45CF82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b="1" dirty="0">
                <a:effectLst/>
                <a:ea typeface="Calibri" panose="020F0502020204030204" pitchFamily="34" charset="0"/>
                <a:cs typeface="SimonciniGaramondStd"/>
              </a:rPr>
              <a:t>Riprogettare i lavori e le organizzazioni oppure gestire una </a:t>
            </a:r>
            <a:r>
              <a:rPr lang="it-IT" sz="3600" b="1" dirty="0" err="1">
                <a:effectLst/>
                <a:ea typeface="Calibri" panose="020F0502020204030204" pitchFamily="34" charset="0"/>
                <a:cs typeface="SimonciniGaramondStd"/>
              </a:rPr>
              <a:t>jobless</a:t>
            </a:r>
            <a:r>
              <a:rPr lang="it-IT" sz="3600" b="1" dirty="0">
                <a:effectLst/>
                <a:ea typeface="Calibri" panose="020F0502020204030204" pitchFamily="34" charset="0"/>
                <a:cs typeface="SimonciniGaramondStd"/>
              </a:rPr>
              <a:t> society?</a:t>
            </a:r>
            <a:endParaRPr lang="it-IT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97D5A9A-A0F2-83C4-9BB2-8AF9AF79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862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45E8A6-F249-E322-0501-5C3A78AA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A60DCD-54BC-2C0D-F130-E91D83B05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b="1" dirty="0">
                <a:effectLst/>
                <a:latin typeface="DIN2014-Bold"/>
                <a:ea typeface="Calibri" panose="020F0502020204030204" pitchFamily="34" charset="0"/>
                <a:cs typeface="DIN2014-Bold"/>
              </a:rPr>
              <a:t>Il paradosso della </a:t>
            </a:r>
            <a:r>
              <a:rPr lang="it-IT" sz="3600" b="1" i="1" dirty="0" err="1">
                <a:effectLst/>
                <a:latin typeface="DIN2014-Bold"/>
                <a:ea typeface="Calibri" panose="020F0502020204030204" pitchFamily="34" charset="0"/>
                <a:cs typeface="DIN2014-Bold"/>
              </a:rPr>
              <a:t>Italian</a:t>
            </a:r>
            <a:r>
              <a:rPr lang="it-IT" sz="3600" b="1" i="1" dirty="0">
                <a:effectLst/>
                <a:latin typeface="DIN2014-Bold"/>
                <a:ea typeface="Calibri" panose="020F0502020204030204" pitchFamily="34" charset="0"/>
                <a:cs typeface="DIN2014-Bold"/>
              </a:rPr>
              <a:t> way of </a:t>
            </a:r>
            <a:r>
              <a:rPr lang="it-IT" sz="3600" b="1" i="1" dirty="0" err="1">
                <a:effectLst/>
                <a:latin typeface="DIN2014-Bold"/>
                <a:ea typeface="Calibri" panose="020F0502020204030204" pitchFamily="34" charset="0"/>
                <a:cs typeface="DIN2014-Bold"/>
              </a:rPr>
              <a:t>doing</a:t>
            </a:r>
            <a:r>
              <a:rPr lang="it-IT" sz="3600" b="1" i="1" dirty="0">
                <a:effectLst/>
                <a:latin typeface="DIN2014-Bold"/>
                <a:ea typeface="Calibri" panose="020F0502020204030204" pitchFamily="34" charset="0"/>
                <a:cs typeface="DIN2014-Bold"/>
              </a:rPr>
              <a:t> </a:t>
            </a:r>
            <a:r>
              <a:rPr lang="it-IT" sz="3600" b="1" i="1" dirty="0" err="1">
                <a:effectLst/>
                <a:latin typeface="DIN2014-Bold"/>
                <a:ea typeface="Calibri" panose="020F0502020204030204" pitchFamily="34" charset="0"/>
                <a:cs typeface="DIN2014-Bold"/>
              </a:rPr>
              <a:t>industry</a:t>
            </a:r>
            <a:endParaRPr lang="it-IT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453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C5377-45B7-D237-5886-FF37A3E6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ED8B9D-B02F-0DEF-4C6D-7178CACFB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b="1" dirty="0">
                <a:effectLst/>
                <a:latin typeface="SimonciniGaramondStd"/>
                <a:ea typeface="Calibri" panose="020F0502020204030204" pitchFamily="34" charset="0"/>
                <a:cs typeface="SimonciniGaramondStd"/>
              </a:rPr>
              <a:t>Le sfide per le Pubbliche Amministrazioni Italia e in Europa fin dagli anni 80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574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FD9F01-7060-6604-A569-5E0EF29CF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/>
              <a:t>La questione organizzativa: l’Italia società di organizzazioni diseguali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EF3AADAC-9CBF-4B5E-C65B-1F399696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81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6DD6EA-0282-2DA4-A730-87D0D3D4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94417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/>
              <a:t>Lavoro e formazione: molte evocazioni, poche realizzazioni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5FB058D-E58D-BCE9-EB43-461E491B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84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482350-C483-2927-6225-63E42FF76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b="1" dirty="0">
                <a:effectLst/>
                <a:ea typeface="Calibri" panose="020F0502020204030204" pitchFamily="34" charset="0"/>
                <a:cs typeface="SimonciniGaramondStd"/>
              </a:rPr>
              <a:t>Il paradigma da cambiare e la sociotecnica 5.0</a:t>
            </a:r>
            <a:endParaRPr lang="it-IT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8891D8C-9792-A533-C0F9-2E9A369E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69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E46482-F256-565C-7BDF-1E5DDFA9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>
                <a:effectLst/>
                <a:latin typeface="Abel" panose="02000506030000020004" pitchFamily="2" charset="0"/>
              </a:rPr>
              <a:t>Sociotecnica 5.0: politiche e progetti per organizzazioni e lavori di qualità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B21C18-DD74-5805-0A79-AFCA6C6D2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3600" b="1" dirty="0">
                <a:effectLst/>
                <a:latin typeface="DIN2014-Bold"/>
                <a:ea typeface="Calibri" panose="020F0502020204030204" pitchFamily="34" charset="0"/>
                <a:cs typeface="DIN2014-Bold"/>
              </a:rPr>
              <a:t>Le quattro principali dimensioni della progettazione e dello sviluppo</a:t>
            </a:r>
            <a:r>
              <a:rPr lang="it-IT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sociotecnica </a:t>
            </a:r>
            <a:r>
              <a:rPr lang="it-IT" sz="3600" b="1" dirty="0">
                <a:effectLst/>
                <a:latin typeface="DIN2014-Bold"/>
                <a:ea typeface="Calibri" panose="020F0502020204030204" pitchFamily="34" charset="0"/>
                <a:cs typeface="DIN2014-Bold"/>
              </a:rPr>
              <a:t>delle organizzazioni: tecnologia, ecosistemi  e reti, organizzazione reale, lavoro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7520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343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Abel</vt:lpstr>
      <vt:lpstr>Arial</vt:lpstr>
      <vt:lpstr>Calibri</vt:lpstr>
      <vt:lpstr>Calibri Light</vt:lpstr>
      <vt:lpstr>DIN2014-Bold</vt:lpstr>
      <vt:lpstr>SimonciniGaramondStd</vt:lpstr>
      <vt:lpstr>Celestiale</vt:lpstr>
      <vt:lpstr>Presentazione standard di PowerPoint</vt:lpstr>
      <vt:lpstr>Sociotecnica 5.0: politiche e progetti per organizzazioni e lavori di qualità</vt:lpstr>
      <vt:lpstr>Sociotecnica 5.0: politiche e progetti per organizzazioni e lavori di qualità</vt:lpstr>
      <vt:lpstr>Sociotecnica 5.0: politiche e progetti per organizzazioni e lavori di qualità</vt:lpstr>
      <vt:lpstr>Sociotecnica 5.0: politiche e progetti per organizzazioni e lavori di qualità</vt:lpstr>
      <vt:lpstr>Sociotecnica 5.0: politiche e progetti per organizzazioni e lavori di qualità</vt:lpstr>
      <vt:lpstr>Sociotecnica 5.0: politiche e progetti per organizzazioni e lavori di qualità</vt:lpstr>
      <vt:lpstr>Sociotecnica 5.0: politiche e progetti per organizzazioni e lavori di qualità</vt:lpstr>
      <vt:lpstr>Sociotecnica 5.0: politiche e progetti per organizzazioni e lavori di qualità</vt:lpstr>
      <vt:lpstr>Sociotecnica 5.0: politiche e progetti per organizzazioni e lavori di qualità</vt:lpstr>
      <vt:lpstr>Sociotecnica 5.0: politiche e progetti per organizzazioni e lavori di qualità</vt:lpstr>
      <vt:lpstr>Sociotecnica 5.0: politiche e progetti per organizzazioni e lavori di qualità</vt:lpstr>
      <vt:lpstr>Sociotecnica 5.0: politiche e progetti per organizzazioni e lavori di qualità</vt:lpstr>
      <vt:lpstr>Sociotecnica 5.0: politiche e progetti per organizzazioni e lavori di qualità</vt:lpstr>
      <vt:lpstr>Sociotecnica 5.0: politiche e progetti per organizzazioni e lavori di qualità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Relatore1</dc:creator>
  <cp:lastModifiedBy>Federico Butera</cp:lastModifiedBy>
  <cp:revision>22</cp:revision>
  <dcterms:created xsi:type="dcterms:W3CDTF">2023-11-22T10:56:26Z</dcterms:created>
  <dcterms:modified xsi:type="dcterms:W3CDTF">2024-03-11T18:54:09Z</dcterms:modified>
</cp:coreProperties>
</file>