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0" r:id="rId3"/>
    <p:sldMasterId id="2147483693" r:id="rId4"/>
    <p:sldMasterId id="2147483696" r:id="rId5"/>
    <p:sldMasterId id="2147483699" r:id="rId6"/>
    <p:sldMasterId id="2147483711" r:id="rId7"/>
  </p:sldMasterIdLst>
  <p:notesMasterIdLst>
    <p:notesMasterId r:id="rId53"/>
  </p:notesMasterIdLst>
  <p:sldIdLst>
    <p:sldId id="257" r:id="rId8"/>
    <p:sldId id="362" r:id="rId9"/>
    <p:sldId id="363" r:id="rId10"/>
    <p:sldId id="366" r:id="rId11"/>
    <p:sldId id="369" r:id="rId12"/>
    <p:sldId id="335" r:id="rId13"/>
    <p:sldId id="368" r:id="rId14"/>
    <p:sldId id="371" r:id="rId15"/>
    <p:sldId id="370" r:id="rId16"/>
    <p:sldId id="385" r:id="rId17"/>
    <p:sldId id="383" r:id="rId18"/>
    <p:sldId id="384" r:id="rId19"/>
    <p:sldId id="372" r:id="rId20"/>
    <p:sldId id="380" r:id="rId21"/>
    <p:sldId id="339" r:id="rId22"/>
    <p:sldId id="340" r:id="rId23"/>
    <p:sldId id="341" r:id="rId24"/>
    <p:sldId id="338" r:id="rId25"/>
    <p:sldId id="270" r:id="rId26"/>
    <p:sldId id="343" r:id="rId27"/>
    <p:sldId id="306" r:id="rId28"/>
    <p:sldId id="307" r:id="rId29"/>
    <p:sldId id="309" r:id="rId30"/>
    <p:sldId id="382" r:id="rId31"/>
    <p:sldId id="308" r:id="rId32"/>
    <p:sldId id="323" r:id="rId33"/>
    <p:sldId id="324" r:id="rId34"/>
    <p:sldId id="344" r:id="rId35"/>
    <p:sldId id="353" r:id="rId36"/>
    <p:sldId id="345" r:id="rId37"/>
    <p:sldId id="348" r:id="rId38"/>
    <p:sldId id="346" r:id="rId39"/>
    <p:sldId id="349" r:id="rId40"/>
    <p:sldId id="334" r:id="rId41"/>
    <p:sldId id="355" r:id="rId42"/>
    <p:sldId id="377" r:id="rId43"/>
    <p:sldId id="359" r:id="rId44"/>
    <p:sldId id="358" r:id="rId45"/>
    <p:sldId id="378" r:id="rId46"/>
    <p:sldId id="376" r:id="rId47"/>
    <p:sldId id="354" r:id="rId48"/>
    <p:sldId id="381" r:id="rId49"/>
    <p:sldId id="379" r:id="rId50"/>
    <p:sldId id="373" r:id="rId51"/>
    <p:sldId id="285" r:id="rId52"/>
  </p:sldIdLst>
  <p:sldSz cx="9144000" cy="6858000" type="screen4x3"/>
  <p:notesSz cx="7315200" cy="96012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55">
          <p15:clr>
            <a:srgbClr val="A4A3A4"/>
          </p15:clr>
        </p15:guide>
        <p15:guide id="2" pos="1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32D"/>
    <a:srgbClr val="0D920A"/>
    <a:srgbClr val="3093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0627" autoAdjust="0"/>
    <p:restoredTop sz="92804" autoAdjust="0"/>
  </p:normalViewPr>
  <p:slideViewPr>
    <p:cSldViewPr>
      <p:cViewPr>
        <p:scale>
          <a:sx n="70" d="100"/>
          <a:sy n="70" d="100"/>
        </p:scale>
        <p:origin x="-1756" y="-48"/>
      </p:cViewPr>
      <p:guideLst>
        <p:guide orient="horz" pos="255"/>
        <p:guide pos="158"/>
      </p:guideLst>
    </p:cSldViewPr>
  </p:slideViewPr>
  <p:notesTextViewPr>
    <p:cViewPr>
      <p:scale>
        <a:sx n="1" d="1"/>
        <a:sy n="1" d="1"/>
      </p:scale>
      <p:origin x="0" y="0"/>
    </p:cViewPr>
  </p:notesTextViewPr>
  <p:sorterViewPr>
    <p:cViewPr>
      <p:scale>
        <a:sx n="160" d="100"/>
        <a:sy n="160" d="100"/>
      </p:scale>
      <p:origin x="0" y="168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169920" cy="480061"/>
          </a:xfrm>
          <a:prstGeom prst="rect">
            <a:avLst/>
          </a:prstGeom>
        </p:spPr>
        <p:txBody>
          <a:bodyPr vert="horz" lIns="95568" tIns="47784" rIns="95568" bIns="47784" rtlCol="0"/>
          <a:lstStyle>
            <a:lvl1pPr algn="l">
              <a:defRPr sz="1300"/>
            </a:lvl1pPr>
          </a:lstStyle>
          <a:p>
            <a:endParaRPr lang="it-IT"/>
          </a:p>
        </p:txBody>
      </p:sp>
      <p:sp>
        <p:nvSpPr>
          <p:cNvPr id="3" name="Segnaposto data 2"/>
          <p:cNvSpPr>
            <a:spLocks noGrp="1"/>
          </p:cNvSpPr>
          <p:nvPr>
            <p:ph type="dt" idx="1"/>
          </p:nvPr>
        </p:nvSpPr>
        <p:spPr>
          <a:xfrm>
            <a:off x="4143588" y="0"/>
            <a:ext cx="3169920" cy="480061"/>
          </a:xfrm>
          <a:prstGeom prst="rect">
            <a:avLst/>
          </a:prstGeom>
        </p:spPr>
        <p:txBody>
          <a:bodyPr vert="horz" lIns="95568" tIns="47784" rIns="95568" bIns="47784" rtlCol="0"/>
          <a:lstStyle>
            <a:lvl1pPr algn="r">
              <a:defRPr sz="1300"/>
            </a:lvl1pPr>
          </a:lstStyle>
          <a:p>
            <a:fld id="{A3A62DEB-5DA4-455E-A165-03E6297B1AC8}" type="datetimeFigureOut">
              <a:rPr lang="it-IT" smtClean="0"/>
              <a:t>05/06/2019</a:t>
            </a:fld>
            <a:endParaRPr lang="it-IT"/>
          </a:p>
        </p:txBody>
      </p:sp>
      <p:sp>
        <p:nvSpPr>
          <p:cNvPr id="4" name="Segnaposto immagine diapositiva 3"/>
          <p:cNvSpPr>
            <a:spLocks noGrp="1" noRot="1" noChangeAspect="1"/>
          </p:cNvSpPr>
          <p:nvPr>
            <p:ph type="sldImg" idx="2"/>
          </p:nvPr>
        </p:nvSpPr>
        <p:spPr>
          <a:xfrm>
            <a:off x="1258888" y="722313"/>
            <a:ext cx="4797425" cy="3597275"/>
          </a:xfrm>
          <a:prstGeom prst="rect">
            <a:avLst/>
          </a:prstGeom>
          <a:noFill/>
          <a:ln w="12700">
            <a:solidFill>
              <a:prstClr val="black"/>
            </a:solidFill>
          </a:ln>
        </p:spPr>
        <p:txBody>
          <a:bodyPr vert="horz" lIns="95568" tIns="47784" rIns="95568" bIns="47784" rtlCol="0" anchor="ctr"/>
          <a:lstStyle/>
          <a:p>
            <a:endParaRPr lang="it-IT"/>
          </a:p>
        </p:txBody>
      </p:sp>
      <p:sp>
        <p:nvSpPr>
          <p:cNvPr id="5" name="Segnaposto note 4"/>
          <p:cNvSpPr>
            <a:spLocks noGrp="1"/>
          </p:cNvSpPr>
          <p:nvPr>
            <p:ph type="body" sz="quarter" idx="3"/>
          </p:nvPr>
        </p:nvSpPr>
        <p:spPr>
          <a:xfrm>
            <a:off x="731521" y="4560570"/>
            <a:ext cx="5852160" cy="4320540"/>
          </a:xfrm>
          <a:prstGeom prst="rect">
            <a:avLst/>
          </a:prstGeom>
        </p:spPr>
        <p:txBody>
          <a:bodyPr vert="horz" lIns="95568" tIns="47784" rIns="95568" bIns="47784"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119474"/>
            <a:ext cx="3169920" cy="480061"/>
          </a:xfrm>
          <a:prstGeom prst="rect">
            <a:avLst/>
          </a:prstGeom>
        </p:spPr>
        <p:txBody>
          <a:bodyPr vert="horz" lIns="95568" tIns="47784" rIns="95568" bIns="47784" rtlCol="0" anchor="b"/>
          <a:lstStyle>
            <a:lvl1pPr algn="l">
              <a:defRPr sz="1300"/>
            </a:lvl1pPr>
          </a:lstStyle>
          <a:p>
            <a:endParaRPr lang="it-IT"/>
          </a:p>
        </p:txBody>
      </p:sp>
      <p:sp>
        <p:nvSpPr>
          <p:cNvPr id="7" name="Segnaposto numero diapositiva 6"/>
          <p:cNvSpPr>
            <a:spLocks noGrp="1"/>
          </p:cNvSpPr>
          <p:nvPr>
            <p:ph type="sldNum" sz="quarter" idx="5"/>
          </p:nvPr>
        </p:nvSpPr>
        <p:spPr>
          <a:xfrm>
            <a:off x="4143588" y="9119474"/>
            <a:ext cx="3169920" cy="480061"/>
          </a:xfrm>
          <a:prstGeom prst="rect">
            <a:avLst/>
          </a:prstGeom>
        </p:spPr>
        <p:txBody>
          <a:bodyPr vert="horz" lIns="95568" tIns="47784" rIns="95568" bIns="47784" rtlCol="0" anchor="b"/>
          <a:lstStyle>
            <a:lvl1pPr algn="r">
              <a:defRPr sz="1300"/>
            </a:lvl1pPr>
          </a:lstStyle>
          <a:p>
            <a:fld id="{35EA4C21-2E63-40C4-BBD6-03A64B191E1C}" type="slidenum">
              <a:rPr lang="it-IT" smtClean="0"/>
              <a:t>‹N›</a:t>
            </a:fld>
            <a:endParaRPr lang="it-IT"/>
          </a:p>
        </p:txBody>
      </p:sp>
    </p:spTree>
    <p:extLst>
      <p:ext uri="{BB962C8B-B14F-4D97-AF65-F5344CB8AC3E}">
        <p14:creationId xmlns:p14="http://schemas.microsoft.com/office/powerpoint/2010/main" val="3298359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Esempi di</a:t>
            </a:r>
            <a:r>
              <a:rPr lang="it-IT" baseline="0" dirty="0" smtClean="0"/>
              <a:t> compiti che le macchine possono fare al posto degli uomini che hanno mansioni esecutive e non</a:t>
            </a:r>
          </a:p>
          <a:p>
            <a:r>
              <a:rPr lang="it-IT" baseline="0" dirty="0" smtClean="0"/>
              <a:t>Operai non qualificati; impiegati esecutivi di ufficio</a:t>
            </a:r>
          </a:p>
          <a:p>
            <a:r>
              <a:rPr lang="it-IT" baseline="0" dirty="0" smtClean="0"/>
              <a:t>Cassieri di banca; delle ferrovie e delle autostrade; dei super mercati; operatori di call center</a:t>
            </a:r>
          </a:p>
          <a:p>
            <a:r>
              <a:rPr lang="it-IT" baseline="0" dirty="0" smtClean="0"/>
              <a:t>Geometri; ragionieri; analisti</a:t>
            </a:r>
          </a:p>
          <a:p>
            <a:r>
              <a:rPr lang="it-IT" baseline="0" dirty="0" smtClean="0"/>
              <a:t>Ma anche </a:t>
            </a:r>
          </a:p>
          <a:p>
            <a:r>
              <a:rPr lang="it-IT" baseline="0" dirty="0" smtClean="0"/>
              <a:t>Notai, avvocati, consulenti, professori; medici</a:t>
            </a:r>
          </a:p>
          <a:p>
            <a:r>
              <a:rPr lang="it-IT" baseline="0" dirty="0" smtClean="0"/>
              <a:t>Giocatori di scacchi </a:t>
            </a:r>
          </a:p>
          <a:p>
            <a:r>
              <a:rPr lang="it-IT" baseline="0" dirty="0" smtClean="0"/>
              <a:t>UN LAVORO DI QUALCUNO DELLA VOSTRA FAMIGLIA CHE POTRA’ ESSERE FATTO IN TUTTO O IN PARTE DA UN COMPUTER. </a:t>
            </a:r>
          </a:p>
          <a:p>
            <a:endParaRPr lang="it-IT" baseline="0" dirty="0" smtClean="0"/>
          </a:p>
          <a:p>
            <a:endParaRPr lang="it-IT" baseline="0" dirty="0" smtClean="0"/>
          </a:p>
          <a:p>
            <a:endParaRPr lang="it-IT" dirty="0"/>
          </a:p>
        </p:txBody>
      </p:sp>
      <p:sp>
        <p:nvSpPr>
          <p:cNvPr id="4" name="Segnaposto numero diapositiva 3"/>
          <p:cNvSpPr>
            <a:spLocks noGrp="1"/>
          </p:cNvSpPr>
          <p:nvPr>
            <p:ph type="sldNum" sz="quarter" idx="10"/>
          </p:nvPr>
        </p:nvSpPr>
        <p:spPr/>
        <p:txBody>
          <a:bodyPr/>
          <a:lstStyle/>
          <a:p>
            <a:fld id="{35EA4C21-2E63-40C4-BBD6-03A64B191E1C}" type="slidenum">
              <a:rPr lang="it-IT" smtClean="0"/>
              <a:t>10</a:t>
            </a:fld>
            <a:endParaRPr lang="it-IT"/>
          </a:p>
        </p:txBody>
      </p:sp>
    </p:spTree>
    <p:extLst>
      <p:ext uri="{BB962C8B-B14F-4D97-AF65-F5344CB8AC3E}">
        <p14:creationId xmlns:p14="http://schemas.microsoft.com/office/powerpoint/2010/main" val="2481908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5EA4C21-2E63-40C4-BBD6-03A64B191E1C}" type="slidenum">
              <a:rPr lang="it-IT" smtClean="0"/>
              <a:t>11</a:t>
            </a:fld>
            <a:endParaRPr lang="it-IT"/>
          </a:p>
        </p:txBody>
      </p:sp>
    </p:spTree>
    <p:extLst>
      <p:ext uri="{BB962C8B-B14F-4D97-AF65-F5344CB8AC3E}">
        <p14:creationId xmlns:p14="http://schemas.microsoft.com/office/powerpoint/2010/main" val="1345434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35EA4C21-2E63-40C4-BBD6-03A64B191E1C}" type="slidenum">
              <a:rPr lang="it-IT" smtClean="0"/>
              <a:t>18</a:t>
            </a:fld>
            <a:endParaRPr lang="it-IT"/>
          </a:p>
        </p:txBody>
      </p:sp>
    </p:spTree>
    <p:extLst>
      <p:ext uri="{BB962C8B-B14F-4D97-AF65-F5344CB8AC3E}">
        <p14:creationId xmlns:p14="http://schemas.microsoft.com/office/powerpoint/2010/main" val="3440822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35EA4C21-2E63-40C4-BBD6-03A64B191E1C}" type="slidenum">
              <a:rPr lang="it-IT" smtClean="0"/>
              <a:t>35</a:t>
            </a:fld>
            <a:endParaRPr lang="it-IT"/>
          </a:p>
        </p:txBody>
      </p:sp>
    </p:spTree>
    <p:extLst>
      <p:ext uri="{BB962C8B-B14F-4D97-AF65-F5344CB8AC3E}">
        <p14:creationId xmlns:p14="http://schemas.microsoft.com/office/powerpoint/2010/main" val="90747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xfrm>
            <a:off x="974925" y="4561578"/>
            <a:ext cx="5365352" cy="4320315"/>
          </a:xfrm>
          <a:noFill/>
        </p:spPr>
        <p:txBody>
          <a:bodyPr/>
          <a:lstStyle/>
          <a:p>
            <a:endParaRPr lang="it-IT" altLang="it-IT" dirty="0"/>
          </a:p>
        </p:txBody>
      </p:sp>
    </p:spTree>
    <p:extLst>
      <p:ext uri="{BB962C8B-B14F-4D97-AF65-F5344CB8AC3E}">
        <p14:creationId xmlns:p14="http://schemas.microsoft.com/office/powerpoint/2010/main" val="2858691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5EA4C21-2E63-40C4-BBD6-03A64B191E1C}" type="slidenum">
              <a:rPr lang="it-IT" smtClean="0">
                <a:solidFill>
                  <a:prstClr val="black"/>
                </a:solidFill>
              </a:rPr>
              <a:pPr/>
              <a:t>43</a:t>
            </a:fld>
            <a:endParaRPr lang="it-IT">
              <a:solidFill>
                <a:prstClr val="black"/>
              </a:solidFill>
            </a:endParaRPr>
          </a:p>
        </p:txBody>
      </p:sp>
    </p:spTree>
    <p:extLst>
      <p:ext uri="{BB962C8B-B14F-4D97-AF65-F5344CB8AC3E}">
        <p14:creationId xmlns:p14="http://schemas.microsoft.com/office/powerpoint/2010/main" val="603460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4" name="Segnaposto piè di pagina 4"/>
          <p:cNvSpPr>
            <a:spLocks noGrp="1"/>
          </p:cNvSpPr>
          <p:nvPr>
            <p:ph type="ftr" sz="quarter" idx="3"/>
          </p:nvPr>
        </p:nvSpPr>
        <p:spPr>
          <a:xfrm>
            <a:off x="2915816" y="6383734"/>
            <a:ext cx="3680048" cy="501650"/>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it-IT" smtClean="0"/>
              <a:t>Federico Butera. Non riprodurre senza autorizzazione</a:t>
            </a:r>
            <a:endParaRPr lang="it-IT" dirty="0">
              <a:solidFill>
                <a:prstClr val="black">
                  <a:tint val="75000"/>
                </a:prstClr>
              </a:solidFill>
            </a:endParaRPr>
          </a:p>
        </p:txBody>
      </p:sp>
    </p:spTree>
    <p:extLst>
      <p:ext uri="{BB962C8B-B14F-4D97-AF65-F5344CB8AC3E}">
        <p14:creationId xmlns:p14="http://schemas.microsoft.com/office/powerpoint/2010/main" val="292676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solidFill>
                <a:prstClr val="black">
                  <a:tint val="75000"/>
                </a:prstClr>
              </a:solidFill>
            </a:endParaRPr>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r>
              <a:rPr lang="it-IT" smtClean="0">
                <a:solidFill>
                  <a:prstClr val="black">
                    <a:tint val="75000"/>
                  </a:prstClr>
                </a:solidFill>
              </a:rPr>
              <a:t>Federico Butera. Non riprodurre senza autorizzazione</a:t>
            </a:r>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2063B8D5-3E07-4CF0-8D4B-C9217B0335F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53058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solidFill>
                <a:prstClr val="black">
                  <a:tint val="75000"/>
                </a:prstClr>
              </a:solidFill>
            </a:endParaRPr>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r>
              <a:rPr lang="it-IT" smtClean="0">
                <a:solidFill>
                  <a:prstClr val="black">
                    <a:tint val="75000"/>
                  </a:prstClr>
                </a:solidFill>
              </a:rPr>
              <a:t>Federico Butera. Non riprodurre senza autorizzazione</a:t>
            </a:r>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2063B8D5-3E07-4CF0-8D4B-C9217B0335F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28080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solidFill>
                <a:prstClr val="black">
                  <a:tint val="75000"/>
                </a:prstClr>
              </a:solidFill>
            </a:endParaRPr>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r>
              <a:rPr lang="it-IT" smtClean="0">
                <a:solidFill>
                  <a:prstClr val="black">
                    <a:tint val="75000"/>
                  </a:prstClr>
                </a:solidFill>
              </a:rPr>
              <a:t>Federico Butera. Non riprodurre senza autorizzazione</a:t>
            </a: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2063B8D5-3E07-4CF0-8D4B-C9217B0335F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71838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solidFill>
                <a:prstClr val="black">
                  <a:tint val="75000"/>
                </a:prstClr>
              </a:solidFill>
            </a:endParaRPr>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r>
              <a:rPr lang="it-IT" smtClean="0">
                <a:solidFill>
                  <a:prstClr val="black">
                    <a:tint val="75000"/>
                  </a:prstClr>
                </a:solidFill>
              </a:rPr>
              <a:t>Federico Butera. Non riprodurre senza autorizzazione</a:t>
            </a: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2063B8D5-3E07-4CF0-8D4B-C9217B0335F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90402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1"/>
            <a:ext cx="2133600" cy="365125"/>
          </a:xfrm>
          <a:prstGeom prst="rect">
            <a:avLst/>
          </a:prstGeom>
        </p:spPr>
        <p:txBody>
          <a:bodyPr/>
          <a:lstStyle>
            <a:lvl1pPr>
              <a:defRPr smtClean="0"/>
            </a:lvl1pPr>
          </a:lstStyle>
          <a:p>
            <a:pPr>
              <a:defRPr/>
            </a:pPr>
            <a:endParaRPr lang="it-IT">
              <a:solidFill>
                <a:prstClr val="black">
                  <a:tint val="75000"/>
                </a:prstClr>
              </a:solidFill>
            </a:endParaRPr>
          </a:p>
        </p:txBody>
      </p:sp>
      <p:sp>
        <p:nvSpPr>
          <p:cNvPr id="3" name="Segnaposto numero diapositiva 2"/>
          <p:cNvSpPr>
            <a:spLocks noGrp="1"/>
          </p:cNvSpPr>
          <p:nvPr>
            <p:ph type="sldNum" sz="quarter" idx="11"/>
          </p:nvPr>
        </p:nvSpPr>
        <p:spPr>
          <a:xfrm>
            <a:off x="5967046" y="6356351"/>
            <a:ext cx="2133600" cy="365125"/>
          </a:xfrm>
          <a:prstGeom prst="rect">
            <a:avLst/>
          </a:prstGeom>
        </p:spPr>
        <p:txBody>
          <a:bodyPr/>
          <a:lstStyle>
            <a:lvl1pPr>
              <a:defRPr smtClean="0"/>
            </a:lvl1pPr>
          </a:lstStyle>
          <a:p>
            <a:pPr>
              <a:defRPr/>
            </a:pPr>
            <a:fld id="{3E0BBA4F-0DA7-44DC-A506-9D510FABB8D0}"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280998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570177" cy="1143000"/>
          </a:xfrm>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1"/>
            <a:ext cx="7570177"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1"/>
            <a:ext cx="2133600" cy="365125"/>
          </a:xfrm>
          <a:prstGeom prst="rect">
            <a:avLst/>
          </a:prstGeom>
        </p:spPr>
        <p:txBody>
          <a:bodyPr/>
          <a:lstStyle>
            <a:lvl1pPr>
              <a:defRPr smtClean="0"/>
            </a:lvl1pPr>
          </a:lstStyle>
          <a:p>
            <a:pPr>
              <a:defRPr/>
            </a:pPr>
            <a:endParaRPr lang="it-IT">
              <a:solidFill>
                <a:prstClr val="black">
                  <a:tint val="75000"/>
                </a:prstClr>
              </a:solidFill>
            </a:endParaRPr>
          </a:p>
        </p:txBody>
      </p:sp>
      <p:sp>
        <p:nvSpPr>
          <p:cNvPr id="5" name="Segnaposto numero diapositiva 4"/>
          <p:cNvSpPr>
            <a:spLocks noGrp="1"/>
          </p:cNvSpPr>
          <p:nvPr>
            <p:ph type="sldNum" sz="quarter" idx="11"/>
          </p:nvPr>
        </p:nvSpPr>
        <p:spPr>
          <a:xfrm>
            <a:off x="5967046" y="6356351"/>
            <a:ext cx="2133600" cy="365125"/>
          </a:xfrm>
          <a:prstGeom prst="rect">
            <a:avLst/>
          </a:prstGeom>
        </p:spPr>
        <p:txBody>
          <a:bodyPr/>
          <a:lstStyle>
            <a:lvl1pPr>
              <a:defRPr smtClean="0"/>
            </a:lvl1pPr>
          </a:lstStyle>
          <a:p>
            <a:pPr>
              <a:defRPr/>
            </a:pPr>
            <a:fld id="{088B81A5-AF50-4635-A046-DE3157B98320}" type="slidenum">
              <a:rPr lang="it-IT">
                <a:solidFill>
                  <a:prstClr val="black">
                    <a:tint val="75000"/>
                  </a:prstClr>
                </a:solidFill>
              </a:rPr>
              <a:pPr>
                <a:defRPr/>
              </a:pPr>
              <a:t>‹N›</a:t>
            </a:fld>
            <a:endParaRPr lang="it-IT">
              <a:solidFill>
                <a:prstClr val="black">
                  <a:tint val="75000"/>
                </a:prstClr>
              </a:solidFill>
            </a:endParaRPr>
          </a:p>
        </p:txBody>
      </p:sp>
    </p:spTree>
    <p:extLst>
      <p:ext uri="{BB962C8B-B14F-4D97-AF65-F5344CB8AC3E}">
        <p14:creationId xmlns:p14="http://schemas.microsoft.com/office/powerpoint/2010/main" val="3547922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4" name="Segnaposto piè di pagina 4"/>
          <p:cNvSpPr>
            <a:spLocks noGrp="1"/>
          </p:cNvSpPr>
          <p:nvPr>
            <p:ph type="ftr" sz="quarter" idx="3"/>
          </p:nvPr>
        </p:nvSpPr>
        <p:spPr>
          <a:xfrm>
            <a:off x="2915816" y="6383734"/>
            <a:ext cx="3680048" cy="501650"/>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it-IT" smtClean="0">
                <a:solidFill>
                  <a:prstClr val="black">
                    <a:tint val="75000"/>
                  </a:prstClr>
                </a:solidFill>
              </a:rPr>
              <a:t>Federico Butera. Non riprodurre senza autorizzazione</a:t>
            </a:r>
            <a:endParaRPr lang="it-IT" dirty="0">
              <a:solidFill>
                <a:prstClr val="black">
                  <a:tint val="75000"/>
                </a:prstClr>
              </a:solidFill>
            </a:endParaRPr>
          </a:p>
        </p:txBody>
      </p:sp>
    </p:spTree>
    <p:extLst>
      <p:ext uri="{BB962C8B-B14F-4D97-AF65-F5344CB8AC3E}">
        <p14:creationId xmlns:p14="http://schemas.microsoft.com/office/powerpoint/2010/main" val="3039233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251520" y="260648"/>
            <a:ext cx="7570177" cy="418058"/>
          </a:xfrm>
        </p:spPr>
        <p:txBody>
          <a:bodyPr/>
          <a:lstStyle>
            <a:lvl1pPr algn="l">
              <a:defRPr lang="it-IT" sz="2400" b="1" kern="1200" dirty="0">
                <a:solidFill>
                  <a:srgbClr val="29732D"/>
                </a:solidFill>
                <a:latin typeface="+mj-lt"/>
                <a:ea typeface="+mj-ea"/>
                <a:cs typeface="+mj-cs"/>
              </a:defRPr>
            </a:lvl1pPr>
          </a:lstStyle>
          <a:p>
            <a:r>
              <a:rPr lang="it-IT" dirty="0" smtClean="0"/>
              <a:t>Fare clic per modificare lo stile del titolo</a:t>
            </a:r>
            <a:endParaRPr lang="it-IT" dirty="0"/>
          </a:p>
        </p:txBody>
      </p:sp>
      <p:sp>
        <p:nvSpPr>
          <p:cNvPr id="3" name="Segnaposto contenuto 2"/>
          <p:cNvSpPr>
            <a:spLocks noGrp="1"/>
          </p:cNvSpPr>
          <p:nvPr>
            <p:ph idx="1"/>
          </p:nvPr>
        </p:nvSpPr>
        <p:spPr>
          <a:xfrm>
            <a:off x="314191" y="1052736"/>
            <a:ext cx="7570177" cy="4525963"/>
          </a:xfrm>
        </p:spPr>
        <p:txBody>
          <a:bodyPr/>
          <a:lstStyle>
            <a:lvl1pPr>
              <a:defRPr sz="1800"/>
            </a:lvl1pPr>
            <a:lvl2pPr>
              <a:defRPr sz="1800"/>
            </a:lvl2pPr>
            <a:lvl3pPr>
              <a:defRPr sz="1800"/>
            </a:lvl3pPr>
            <a:lvl4pPr>
              <a:defRPr sz="1800"/>
            </a:lvl4pPr>
            <a:lvl5pPr>
              <a:defRPr sz="1800"/>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6" name="Segnaposto piè di pagina 4"/>
          <p:cNvSpPr>
            <a:spLocks noGrp="1"/>
          </p:cNvSpPr>
          <p:nvPr>
            <p:ph type="ftr" sz="quarter" idx="3"/>
          </p:nvPr>
        </p:nvSpPr>
        <p:spPr>
          <a:xfrm>
            <a:off x="2915816" y="6383734"/>
            <a:ext cx="3680048" cy="501650"/>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it-IT" smtClean="0">
                <a:solidFill>
                  <a:prstClr val="black">
                    <a:tint val="75000"/>
                  </a:prstClr>
                </a:solidFill>
              </a:rPr>
              <a:t>Federico Butera. Non riprodurre senza autorizzazione</a:t>
            </a:r>
            <a:endParaRPr lang="it-IT" dirty="0">
              <a:solidFill>
                <a:prstClr val="black">
                  <a:tint val="75000"/>
                </a:prstClr>
              </a:solidFill>
            </a:endParaRPr>
          </a:p>
        </p:txBody>
      </p:sp>
    </p:spTree>
    <p:extLst>
      <p:ext uri="{BB962C8B-B14F-4D97-AF65-F5344CB8AC3E}">
        <p14:creationId xmlns:p14="http://schemas.microsoft.com/office/powerpoint/2010/main" val="631259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1"/>
            <a:ext cx="2133600" cy="365125"/>
          </a:xfrm>
        </p:spPr>
        <p:txBody>
          <a:bodyPr/>
          <a:lstStyle>
            <a:lvl1pPr>
              <a:defRPr smtClean="0"/>
            </a:lvl1pPr>
          </a:lstStyle>
          <a:p>
            <a:pPr>
              <a:defRPr/>
            </a:pPr>
            <a:endParaRPr lang="it-IT">
              <a:solidFill>
                <a:prstClr val="black">
                  <a:tint val="75000"/>
                </a:prstClr>
              </a:solidFill>
            </a:endParaRPr>
          </a:p>
        </p:txBody>
      </p:sp>
      <p:sp>
        <p:nvSpPr>
          <p:cNvPr id="3" name="Segnaposto numero diapositiva 2"/>
          <p:cNvSpPr>
            <a:spLocks noGrp="1"/>
          </p:cNvSpPr>
          <p:nvPr>
            <p:ph type="sldNum" sz="quarter" idx="11"/>
          </p:nvPr>
        </p:nvSpPr>
        <p:spPr>
          <a:xfrm>
            <a:off x="5967046" y="6356351"/>
            <a:ext cx="2133600" cy="365125"/>
          </a:xfrm>
        </p:spPr>
        <p:txBody>
          <a:bodyPr/>
          <a:lstStyle>
            <a:lvl1pPr>
              <a:defRPr smtClean="0"/>
            </a:lvl1pPr>
          </a:lstStyle>
          <a:p>
            <a:pPr>
              <a:defRPr/>
            </a:pPr>
            <a:fld id="{3E0BBA4F-0DA7-44DC-A506-9D510FABB8D0}" type="slidenum">
              <a:rPr lang="it-IT">
                <a:solidFill>
                  <a:prstClr val="black">
                    <a:tint val="75000"/>
                  </a:prstClr>
                </a:solidFill>
              </a:rPr>
              <a:pPr>
                <a:defRPr/>
              </a:pPr>
              <a:t>‹N›</a:t>
            </a:fld>
            <a:endParaRPr lang="it-IT">
              <a:solidFill>
                <a:prstClr val="black">
                  <a:tint val="75000"/>
                </a:prstClr>
              </a:solidFill>
            </a:endParaRPr>
          </a:p>
        </p:txBody>
      </p:sp>
      <p:sp>
        <p:nvSpPr>
          <p:cNvPr id="4" name="Segnaposto piè di pagina 4"/>
          <p:cNvSpPr>
            <a:spLocks noGrp="1"/>
          </p:cNvSpPr>
          <p:nvPr>
            <p:ph type="ftr" sz="quarter" idx="3"/>
          </p:nvPr>
        </p:nvSpPr>
        <p:spPr>
          <a:xfrm>
            <a:off x="2915816" y="6455742"/>
            <a:ext cx="3680048" cy="501650"/>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it-IT" dirty="0" smtClean="0">
                <a:solidFill>
                  <a:prstClr val="black">
                    <a:tint val="75000"/>
                  </a:prstClr>
                </a:solidFill>
              </a:rPr>
              <a:t>Federico Butera. Non riprodurre senza autorizzazione</a:t>
            </a:r>
            <a:endParaRPr lang="it-IT" dirty="0">
              <a:solidFill>
                <a:prstClr val="black">
                  <a:tint val="75000"/>
                </a:prstClr>
              </a:solidFill>
            </a:endParaRPr>
          </a:p>
        </p:txBody>
      </p:sp>
    </p:spTree>
    <p:extLst>
      <p:ext uri="{BB962C8B-B14F-4D97-AF65-F5344CB8AC3E}">
        <p14:creationId xmlns:p14="http://schemas.microsoft.com/office/powerpoint/2010/main" val="591791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251520" y="260648"/>
            <a:ext cx="7570177" cy="418058"/>
          </a:xfrm>
        </p:spPr>
        <p:txBody>
          <a:bodyPr/>
          <a:lstStyle>
            <a:lvl1pPr algn="l">
              <a:defRPr lang="it-IT" sz="2400" b="1" kern="1200" dirty="0">
                <a:solidFill>
                  <a:srgbClr val="29732D"/>
                </a:solidFill>
                <a:latin typeface="+mj-lt"/>
                <a:ea typeface="+mj-ea"/>
                <a:cs typeface="+mj-cs"/>
              </a:defRPr>
            </a:lvl1pPr>
          </a:lstStyle>
          <a:p>
            <a:r>
              <a:rPr lang="it-IT" dirty="0" smtClean="0"/>
              <a:t>Fare clic per modificare lo stile del titolo</a:t>
            </a:r>
            <a:endParaRPr lang="it-IT" dirty="0"/>
          </a:p>
        </p:txBody>
      </p:sp>
      <p:sp>
        <p:nvSpPr>
          <p:cNvPr id="3" name="Segnaposto contenuto 2"/>
          <p:cNvSpPr>
            <a:spLocks noGrp="1"/>
          </p:cNvSpPr>
          <p:nvPr>
            <p:ph idx="1"/>
          </p:nvPr>
        </p:nvSpPr>
        <p:spPr>
          <a:xfrm>
            <a:off x="314191" y="1052736"/>
            <a:ext cx="7570177" cy="4525963"/>
          </a:xfrm>
        </p:spPr>
        <p:txBody>
          <a:bodyPr/>
          <a:lstStyle>
            <a:lvl1pPr>
              <a:defRPr sz="1800"/>
            </a:lvl1pPr>
            <a:lvl2pPr>
              <a:defRPr sz="1800"/>
            </a:lvl2pPr>
            <a:lvl3pPr>
              <a:defRPr sz="1800"/>
            </a:lvl3pPr>
            <a:lvl4pPr>
              <a:defRPr sz="1800"/>
            </a:lvl4pPr>
            <a:lvl5pPr>
              <a:defRPr sz="1800"/>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a:xfrm>
            <a:off x="457200" y="6356351"/>
            <a:ext cx="2133600" cy="365125"/>
          </a:xfrm>
        </p:spPr>
        <p:txBody>
          <a:bodyPr/>
          <a:lstStyle>
            <a:lvl1pPr>
              <a:defRPr smtClean="0"/>
            </a:lvl1pPr>
          </a:lstStyle>
          <a:p>
            <a:pPr>
              <a:defRPr/>
            </a:pPr>
            <a:endParaRPr lang="it-IT">
              <a:solidFill>
                <a:prstClr val="black">
                  <a:tint val="75000"/>
                </a:prstClr>
              </a:solidFill>
            </a:endParaRPr>
          </a:p>
        </p:txBody>
      </p:sp>
      <p:sp>
        <p:nvSpPr>
          <p:cNvPr id="5" name="Segnaposto numero diapositiva 4"/>
          <p:cNvSpPr>
            <a:spLocks noGrp="1"/>
          </p:cNvSpPr>
          <p:nvPr>
            <p:ph type="sldNum" sz="quarter" idx="11"/>
          </p:nvPr>
        </p:nvSpPr>
        <p:spPr>
          <a:xfrm>
            <a:off x="6758880" y="6356351"/>
            <a:ext cx="2133600" cy="365125"/>
          </a:xfrm>
        </p:spPr>
        <p:txBody>
          <a:bodyPr/>
          <a:lstStyle>
            <a:lvl1pPr>
              <a:defRPr smtClean="0"/>
            </a:lvl1pPr>
          </a:lstStyle>
          <a:p>
            <a:pPr>
              <a:defRPr/>
            </a:pPr>
            <a:fld id="{088B81A5-AF50-4635-A046-DE3157B98320}" type="slidenum">
              <a:rPr lang="it-IT">
                <a:solidFill>
                  <a:prstClr val="black">
                    <a:tint val="75000"/>
                  </a:prstClr>
                </a:solidFill>
              </a:rPr>
              <a:pPr>
                <a:defRPr/>
              </a:pPr>
              <a:t>‹N›</a:t>
            </a:fld>
            <a:endParaRPr lang="it-IT">
              <a:solidFill>
                <a:prstClr val="black">
                  <a:tint val="75000"/>
                </a:prstClr>
              </a:solidFill>
            </a:endParaRPr>
          </a:p>
        </p:txBody>
      </p:sp>
      <p:sp>
        <p:nvSpPr>
          <p:cNvPr id="6" name="Segnaposto piè di pagina 4"/>
          <p:cNvSpPr>
            <a:spLocks noGrp="1"/>
          </p:cNvSpPr>
          <p:nvPr>
            <p:ph type="ftr" sz="quarter" idx="3"/>
          </p:nvPr>
        </p:nvSpPr>
        <p:spPr>
          <a:xfrm>
            <a:off x="2915816" y="6383734"/>
            <a:ext cx="3680048" cy="501650"/>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it-IT" smtClean="0">
                <a:solidFill>
                  <a:prstClr val="black">
                    <a:tint val="75000"/>
                  </a:prstClr>
                </a:solidFill>
              </a:rPr>
              <a:t>Federico Butera. Non riprodurre senza autorizzazione</a:t>
            </a:r>
            <a:endParaRPr lang="it-IT" dirty="0">
              <a:solidFill>
                <a:prstClr val="black">
                  <a:tint val="75000"/>
                </a:prstClr>
              </a:solidFill>
            </a:endParaRPr>
          </a:p>
        </p:txBody>
      </p:sp>
    </p:spTree>
    <p:extLst>
      <p:ext uri="{BB962C8B-B14F-4D97-AF65-F5344CB8AC3E}">
        <p14:creationId xmlns:p14="http://schemas.microsoft.com/office/powerpoint/2010/main" val="1679361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251520" y="260648"/>
            <a:ext cx="7570177" cy="418058"/>
          </a:xfrm>
        </p:spPr>
        <p:txBody>
          <a:bodyPr/>
          <a:lstStyle>
            <a:lvl1pPr algn="l">
              <a:defRPr lang="it-IT" sz="2400" b="1" kern="1200" dirty="0">
                <a:solidFill>
                  <a:srgbClr val="29732D"/>
                </a:solidFill>
                <a:latin typeface="+mj-lt"/>
                <a:ea typeface="+mj-ea"/>
                <a:cs typeface="+mj-cs"/>
              </a:defRPr>
            </a:lvl1pPr>
          </a:lstStyle>
          <a:p>
            <a:r>
              <a:rPr lang="it-IT" dirty="0" smtClean="0"/>
              <a:t>Fare clic per modificare lo stile del titolo</a:t>
            </a:r>
            <a:endParaRPr lang="it-IT" dirty="0"/>
          </a:p>
        </p:txBody>
      </p:sp>
      <p:sp>
        <p:nvSpPr>
          <p:cNvPr id="3" name="Segnaposto contenuto 2"/>
          <p:cNvSpPr>
            <a:spLocks noGrp="1"/>
          </p:cNvSpPr>
          <p:nvPr>
            <p:ph idx="1"/>
          </p:nvPr>
        </p:nvSpPr>
        <p:spPr>
          <a:xfrm>
            <a:off x="314191" y="1052736"/>
            <a:ext cx="7570177" cy="4525963"/>
          </a:xfrm>
        </p:spPr>
        <p:txBody>
          <a:bodyPr/>
          <a:lstStyle>
            <a:lvl1pPr>
              <a:defRPr sz="1800"/>
            </a:lvl1pPr>
            <a:lvl2pPr>
              <a:defRPr sz="1800"/>
            </a:lvl2pPr>
            <a:lvl3pPr>
              <a:defRPr sz="1800"/>
            </a:lvl3pPr>
            <a:lvl4pPr>
              <a:defRPr sz="1800"/>
            </a:lvl4pPr>
            <a:lvl5pPr>
              <a:defRPr sz="1800"/>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6" name="Segnaposto piè di pagina 4"/>
          <p:cNvSpPr>
            <a:spLocks noGrp="1"/>
          </p:cNvSpPr>
          <p:nvPr>
            <p:ph type="ftr" sz="quarter" idx="3"/>
          </p:nvPr>
        </p:nvSpPr>
        <p:spPr>
          <a:xfrm>
            <a:off x="2915816" y="6383734"/>
            <a:ext cx="3680048" cy="501650"/>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it-IT" smtClean="0"/>
              <a:t>Federico Butera. Non riprodurre senza autorizzazione</a:t>
            </a:r>
            <a:endParaRPr lang="it-IT" dirty="0">
              <a:solidFill>
                <a:prstClr val="black">
                  <a:tint val="75000"/>
                </a:prstClr>
              </a:solidFill>
            </a:endParaRPr>
          </a:p>
        </p:txBody>
      </p:sp>
    </p:spTree>
    <p:extLst>
      <p:ext uri="{BB962C8B-B14F-4D97-AF65-F5344CB8AC3E}">
        <p14:creationId xmlns:p14="http://schemas.microsoft.com/office/powerpoint/2010/main" val="3090145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r>
              <a:rPr lang="it-IT" smtClean="0">
                <a:solidFill>
                  <a:prstClr val="black">
                    <a:tint val="75000"/>
                  </a:prstClr>
                </a:solidFill>
              </a:rPr>
              <a:t>Federico Butera. Non riprodurre senza autorizzazione</a:t>
            </a:r>
            <a:endParaRPr lang="it-IT">
              <a:solidFill>
                <a:prstClr val="black">
                  <a:tint val="75000"/>
                </a:prstClr>
              </a:solidFill>
            </a:endParaRPr>
          </a:p>
        </p:txBody>
      </p:sp>
      <p:sp>
        <p:nvSpPr>
          <p:cNvPr id="6" name="Segnaposto numero diapositiva 5"/>
          <p:cNvSpPr>
            <a:spLocks noGrp="1"/>
          </p:cNvSpPr>
          <p:nvPr>
            <p:ph type="sldNum" sz="quarter" idx="12"/>
          </p:nvPr>
        </p:nvSpPr>
        <p:spPr>
          <a:xfrm>
            <a:off x="7016262" y="3212976"/>
            <a:ext cx="2133600" cy="365125"/>
          </a:xfrm>
          <a:prstGeom prst="rect">
            <a:avLst/>
          </a:prstGeom>
        </p:spPr>
        <p:txBody>
          <a:bodyPr/>
          <a:lstStyle/>
          <a:p>
            <a:fld id="{2063B8D5-3E07-4CF0-8D4B-C9217B0335F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844201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r>
              <a:rPr lang="it-IT" smtClean="0">
                <a:solidFill>
                  <a:prstClr val="black">
                    <a:tint val="75000"/>
                  </a:prstClr>
                </a:solidFill>
              </a:rPr>
              <a:t>Federico Butera. Non riprodurre senza autorizzazione</a:t>
            </a:r>
            <a:endParaRPr lang="it-IT">
              <a:solidFill>
                <a:prstClr val="black">
                  <a:tint val="75000"/>
                </a:prstClr>
              </a:solidFill>
            </a:endParaRPr>
          </a:p>
        </p:txBody>
      </p:sp>
      <p:sp>
        <p:nvSpPr>
          <p:cNvPr id="6" name="Segnaposto numero diapositiva 5"/>
          <p:cNvSpPr>
            <a:spLocks noGrp="1"/>
          </p:cNvSpPr>
          <p:nvPr>
            <p:ph type="sldNum" sz="quarter" idx="12"/>
          </p:nvPr>
        </p:nvSpPr>
        <p:spPr>
          <a:xfrm>
            <a:off x="7016262" y="3212976"/>
            <a:ext cx="2133600" cy="365125"/>
          </a:xfrm>
          <a:prstGeom prst="rect">
            <a:avLst/>
          </a:prstGeom>
        </p:spPr>
        <p:txBody>
          <a:bodyPr/>
          <a:lstStyle/>
          <a:p>
            <a:fld id="{2063B8D5-3E07-4CF0-8D4B-C9217B0335F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430379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r>
              <a:rPr lang="it-IT" smtClean="0">
                <a:solidFill>
                  <a:prstClr val="black">
                    <a:tint val="75000"/>
                  </a:prstClr>
                </a:solidFill>
              </a:rPr>
              <a:t>Federico Butera. Non riprodurre senza autorizzazione</a:t>
            </a:r>
            <a:endParaRPr lang="it-IT">
              <a:solidFill>
                <a:prstClr val="black">
                  <a:tint val="75000"/>
                </a:prstClr>
              </a:solidFill>
            </a:endParaRPr>
          </a:p>
        </p:txBody>
      </p:sp>
      <p:sp>
        <p:nvSpPr>
          <p:cNvPr id="6" name="Segnaposto numero diapositiva 5"/>
          <p:cNvSpPr>
            <a:spLocks noGrp="1"/>
          </p:cNvSpPr>
          <p:nvPr>
            <p:ph type="sldNum" sz="quarter" idx="12"/>
          </p:nvPr>
        </p:nvSpPr>
        <p:spPr>
          <a:xfrm>
            <a:off x="7016262" y="3212976"/>
            <a:ext cx="2133600" cy="365125"/>
          </a:xfrm>
          <a:prstGeom prst="rect">
            <a:avLst/>
          </a:prstGeom>
        </p:spPr>
        <p:txBody>
          <a:bodyPr/>
          <a:lstStyle/>
          <a:p>
            <a:fld id="{2063B8D5-3E07-4CF0-8D4B-C9217B0335F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631353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r>
              <a:rPr lang="it-IT" smtClean="0">
                <a:solidFill>
                  <a:prstClr val="black">
                    <a:tint val="75000"/>
                  </a:prstClr>
                </a:solidFill>
              </a:rPr>
              <a:t>Federico Butera. Non riprodurre senza autorizzazione</a:t>
            </a:r>
            <a:endParaRPr lang="it-IT">
              <a:solidFill>
                <a:prstClr val="black">
                  <a:tint val="75000"/>
                </a:prstClr>
              </a:solidFill>
            </a:endParaRPr>
          </a:p>
        </p:txBody>
      </p:sp>
      <p:sp>
        <p:nvSpPr>
          <p:cNvPr id="7" name="Segnaposto numero diapositiva 6"/>
          <p:cNvSpPr>
            <a:spLocks noGrp="1"/>
          </p:cNvSpPr>
          <p:nvPr>
            <p:ph type="sldNum" sz="quarter" idx="12"/>
          </p:nvPr>
        </p:nvSpPr>
        <p:spPr>
          <a:xfrm>
            <a:off x="7016262" y="3212976"/>
            <a:ext cx="2133600" cy="365125"/>
          </a:xfrm>
          <a:prstGeom prst="rect">
            <a:avLst/>
          </a:prstGeom>
        </p:spPr>
        <p:txBody>
          <a:bodyPr/>
          <a:lstStyle/>
          <a:p>
            <a:fld id="{2063B8D5-3E07-4CF0-8D4B-C9217B0335F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690777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r>
              <a:rPr lang="it-IT" smtClean="0">
                <a:solidFill>
                  <a:prstClr val="black">
                    <a:tint val="75000"/>
                  </a:prstClr>
                </a:solidFill>
              </a:rPr>
              <a:t>Federico Butera. Non riprodurre senza autorizzazione</a:t>
            </a:r>
            <a:endParaRPr lang="it-IT">
              <a:solidFill>
                <a:prstClr val="black">
                  <a:tint val="75000"/>
                </a:prstClr>
              </a:solidFill>
            </a:endParaRPr>
          </a:p>
        </p:txBody>
      </p:sp>
      <p:sp>
        <p:nvSpPr>
          <p:cNvPr id="9" name="Segnaposto numero diapositiva 8"/>
          <p:cNvSpPr>
            <a:spLocks noGrp="1"/>
          </p:cNvSpPr>
          <p:nvPr>
            <p:ph type="sldNum" sz="quarter" idx="12"/>
          </p:nvPr>
        </p:nvSpPr>
        <p:spPr>
          <a:xfrm>
            <a:off x="7016262" y="3212976"/>
            <a:ext cx="2133600" cy="365125"/>
          </a:xfrm>
          <a:prstGeom prst="rect">
            <a:avLst/>
          </a:prstGeom>
        </p:spPr>
        <p:txBody>
          <a:bodyPr/>
          <a:lstStyle/>
          <a:p>
            <a:fld id="{2063B8D5-3E07-4CF0-8D4B-C9217B0335F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44903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r>
              <a:rPr lang="it-IT" smtClean="0">
                <a:solidFill>
                  <a:prstClr val="black">
                    <a:tint val="75000"/>
                  </a:prstClr>
                </a:solidFill>
              </a:rPr>
              <a:t>Federico Butera. Non riprodurre senza autorizzazione</a:t>
            </a:r>
            <a:endParaRPr lang="it-IT">
              <a:solidFill>
                <a:prstClr val="black">
                  <a:tint val="75000"/>
                </a:prstClr>
              </a:solidFill>
            </a:endParaRPr>
          </a:p>
        </p:txBody>
      </p:sp>
      <p:sp>
        <p:nvSpPr>
          <p:cNvPr id="5" name="Segnaposto numero diapositiva 4"/>
          <p:cNvSpPr>
            <a:spLocks noGrp="1"/>
          </p:cNvSpPr>
          <p:nvPr>
            <p:ph type="sldNum" sz="quarter" idx="12"/>
          </p:nvPr>
        </p:nvSpPr>
        <p:spPr>
          <a:xfrm>
            <a:off x="7016262" y="3212976"/>
            <a:ext cx="2133600" cy="365125"/>
          </a:xfrm>
          <a:prstGeom prst="rect">
            <a:avLst/>
          </a:prstGeom>
        </p:spPr>
        <p:txBody>
          <a:bodyPr/>
          <a:lstStyle/>
          <a:p>
            <a:fld id="{2063B8D5-3E07-4CF0-8D4B-C9217B0335F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21315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r>
              <a:rPr lang="it-IT" smtClean="0">
                <a:solidFill>
                  <a:prstClr val="black">
                    <a:tint val="75000"/>
                  </a:prstClr>
                </a:solidFill>
              </a:rPr>
              <a:t>Federico Butera. Non riprodurre senza autorizzazione</a:t>
            </a:r>
            <a:endParaRPr lang="it-IT">
              <a:solidFill>
                <a:prstClr val="black">
                  <a:tint val="75000"/>
                </a:prstClr>
              </a:solidFill>
            </a:endParaRPr>
          </a:p>
        </p:txBody>
      </p:sp>
      <p:sp>
        <p:nvSpPr>
          <p:cNvPr id="4" name="Segnaposto numero diapositiva 3"/>
          <p:cNvSpPr>
            <a:spLocks noGrp="1"/>
          </p:cNvSpPr>
          <p:nvPr>
            <p:ph type="sldNum" sz="quarter" idx="12"/>
          </p:nvPr>
        </p:nvSpPr>
        <p:spPr>
          <a:xfrm>
            <a:off x="7016262" y="3212976"/>
            <a:ext cx="2133600" cy="365125"/>
          </a:xfrm>
          <a:prstGeom prst="rect">
            <a:avLst/>
          </a:prstGeom>
        </p:spPr>
        <p:txBody>
          <a:bodyPr/>
          <a:lstStyle/>
          <a:p>
            <a:fld id="{2063B8D5-3E07-4CF0-8D4B-C9217B0335F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762833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r>
              <a:rPr lang="it-IT" smtClean="0">
                <a:solidFill>
                  <a:prstClr val="black">
                    <a:tint val="75000"/>
                  </a:prstClr>
                </a:solidFill>
              </a:rPr>
              <a:t>Federico Butera. Non riprodurre senza autorizzazione</a:t>
            </a:r>
            <a:endParaRPr lang="it-IT">
              <a:solidFill>
                <a:prstClr val="black">
                  <a:tint val="75000"/>
                </a:prstClr>
              </a:solidFill>
            </a:endParaRPr>
          </a:p>
        </p:txBody>
      </p:sp>
      <p:sp>
        <p:nvSpPr>
          <p:cNvPr id="7" name="Segnaposto numero diapositiva 6"/>
          <p:cNvSpPr>
            <a:spLocks noGrp="1"/>
          </p:cNvSpPr>
          <p:nvPr>
            <p:ph type="sldNum" sz="quarter" idx="12"/>
          </p:nvPr>
        </p:nvSpPr>
        <p:spPr>
          <a:xfrm>
            <a:off x="7016262" y="3212976"/>
            <a:ext cx="2133600" cy="365125"/>
          </a:xfrm>
          <a:prstGeom prst="rect">
            <a:avLst/>
          </a:prstGeom>
        </p:spPr>
        <p:txBody>
          <a:bodyPr/>
          <a:lstStyle/>
          <a:p>
            <a:fld id="{2063B8D5-3E07-4CF0-8D4B-C9217B0335F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9787582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r>
              <a:rPr lang="it-IT" smtClean="0">
                <a:solidFill>
                  <a:prstClr val="black">
                    <a:tint val="75000"/>
                  </a:prstClr>
                </a:solidFill>
              </a:rPr>
              <a:t>Federico Butera. Non riprodurre senza autorizzazione</a:t>
            </a:r>
            <a:endParaRPr lang="it-IT">
              <a:solidFill>
                <a:prstClr val="black">
                  <a:tint val="75000"/>
                </a:prstClr>
              </a:solidFill>
            </a:endParaRPr>
          </a:p>
        </p:txBody>
      </p:sp>
      <p:sp>
        <p:nvSpPr>
          <p:cNvPr id="7" name="Segnaposto numero diapositiva 6"/>
          <p:cNvSpPr>
            <a:spLocks noGrp="1"/>
          </p:cNvSpPr>
          <p:nvPr>
            <p:ph type="sldNum" sz="quarter" idx="12"/>
          </p:nvPr>
        </p:nvSpPr>
        <p:spPr>
          <a:xfrm>
            <a:off x="7016262" y="3212976"/>
            <a:ext cx="2133600" cy="365125"/>
          </a:xfrm>
          <a:prstGeom prst="rect">
            <a:avLst/>
          </a:prstGeom>
        </p:spPr>
        <p:txBody>
          <a:bodyPr/>
          <a:lstStyle/>
          <a:p>
            <a:fld id="{2063B8D5-3E07-4CF0-8D4B-C9217B0335F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667469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r>
              <a:rPr lang="it-IT" smtClean="0">
                <a:solidFill>
                  <a:prstClr val="black">
                    <a:tint val="75000"/>
                  </a:prstClr>
                </a:solidFill>
              </a:rPr>
              <a:t>Federico Butera. Non riprodurre senza autorizzazione</a:t>
            </a:r>
            <a:endParaRPr lang="it-IT">
              <a:solidFill>
                <a:prstClr val="black">
                  <a:tint val="75000"/>
                </a:prstClr>
              </a:solidFill>
            </a:endParaRPr>
          </a:p>
        </p:txBody>
      </p:sp>
      <p:sp>
        <p:nvSpPr>
          <p:cNvPr id="6" name="Segnaposto numero diapositiva 5"/>
          <p:cNvSpPr>
            <a:spLocks noGrp="1"/>
          </p:cNvSpPr>
          <p:nvPr>
            <p:ph type="sldNum" sz="quarter" idx="12"/>
          </p:nvPr>
        </p:nvSpPr>
        <p:spPr>
          <a:xfrm>
            <a:off x="7016262" y="3212976"/>
            <a:ext cx="2133600" cy="365125"/>
          </a:xfrm>
          <a:prstGeom prst="rect">
            <a:avLst/>
          </a:prstGeom>
        </p:spPr>
        <p:txBody>
          <a:bodyPr/>
          <a:lstStyle/>
          <a:p>
            <a:fld id="{2063B8D5-3E07-4CF0-8D4B-C9217B0335F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17190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solidFill>
                <a:prstClr val="black">
                  <a:tint val="75000"/>
                </a:prstClr>
              </a:solidFill>
            </a:endParaRPr>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r>
              <a:rPr lang="it-IT" smtClean="0">
                <a:solidFill>
                  <a:prstClr val="black">
                    <a:tint val="75000"/>
                  </a:prstClr>
                </a:solidFill>
              </a:rPr>
              <a:t>Federico Butera. Non riprodurre senza autorizzazione</a:t>
            </a: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2063B8D5-3E07-4CF0-8D4B-C9217B0335F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4657555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r>
              <a:rPr lang="it-IT" smtClean="0">
                <a:solidFill>
                  <a:prstClr val="black">
                    <a:tint val="75000"/>
                  </a:prstClr>
                </a:solidFill>
              </a:rPr>
              <a:t>Federico Butera. Non riprodurre senza autorizzazione</a:t>
            </a:r>
            <a:endParaRPr lang="it-IT">
              <a:solidFill>
                <a:prstClr val="black">
                  <a:tint val="75000"/>
                </a:prstClr>
              </a:solidFill>
            </a:endParaRPr>
          </a:p>
        </p:txBody>
      </p:sp>
      <p:sp>
        <p:nvSpPr>
          <p:cNvPr id="6" name="Segnaposto numero diapositiva 5"/>
          <p:cNvSpPr>
            <a:spLocks noGrp="1"/>
          </p:cNvSpPr>
          <p:nvPr>
            <p:ph type="sldNum" sz="quarter" idx="12"/>
          </p:nvPr>
        </p:nvSpPr>
        <p:spPr>
          <a:xfrm>
            <a:off x="7016262" y="3212976"/>
            <a:ext cx="2133600" cy="365125"/>
          </a:xfrm>
          <a:prstGeom prst="rect">
            <a:avLst/>
          </a:prstGeom>
        </p:spPr>
        <p:txBody>
          <a:bodyPr/>
          <a:lstStyle/>
          <a:p>
            <a:fld id="{2063B8D5-3E07-4CF0-8D4B-C9217B0335F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93664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348038" y="2130425"/>
            <a:ext cx="4824412" cy="1470025"/>
          </a:xfrm>
          <a:ln/>
        </p:spPr>
        <p:txBody>
          <a:bodyPr/>
          <a:lstStyle>
            <a:lvl1pPr algn="l">
              <a:defRPr/>
            </a:lvl1pPr>
          </a:lstStyle>
          <a:p>
            <a:r>
              <a:rPr lang="it-IT" smtClean="0"/>
              <a:t>Fare clic per modificare lo stile del titolo</a:t>
            </a:r>
            <a:endParaRPr lang="it-IT"/>
          </a:p>
        </p:txBody>
      </p:sp>
      <p:sp>
        <p:nvSpPr>
          <p:cNvPr id="3075" name="Rectangle 3"/>
          <p:cNvSpPr>
            <a:spLocks noGrp="1" noChangeArrowheads="1"/>
          </p:cNvSpPr>
          <p:nvPr>
            <p:ph type="subTitle" idx="1"/>
          </p:nvPr>
        </p:nvSpPr>
        <p:spPr>
          <a:xfrm>
            <a:off x="3348038" y="3860800"/>
            <a:ext cx="4826000" cy="1223963"/>
          </a:xfrm>
          <a:ln/>
        </p:spPr>
        <p:txBody>
          <a:bodyPr/>
          <a:lstStyle>
            <a:lvl1pPr marL="0" indent="0">
              <a:defRPr/>
            </a:lvl1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9211901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sz="quarter" idx="10"/>
          </p:nvPr>
        </p:nvSpPr>
        <p:spPr/>
        <p:txBody>
          <a:bodyPr/>
          <a:lstStyle>
            <a:lvl1pPr>
              <a:defRPr/>
            </a:lvl1pPr>
          </a:lstStyle>
          <a:p>
            <a:fld id="{D5A027F1-1ED3-4B38-B852-8A384168348F}" type="slidenum">
              <a:rPr lang="it-IT" smtClean="0"/>
              <a:pPr/>
              <a:t>‹N›</a:t>
            </a:fld>
            <a:endParaRPr lang="it-IT" dirty="0"/>
          </a:p>
        </p:txBody>
      </p:sp>
    </p:spTree>
    <p:extLst>
      <p:ext uri="{BB962C8B-B14F-4D97-AF65-F5344CB8AC3E}">
        <p14:creationId xmlns:p14="http://schemas.microsoft.com/office/powerpoint/2010/main" val="35700142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numero diapositiva 3"/>
          <p:cNvSpPr>
            <a:spLocks noGrp="1"/>
          </p:cNvSpPr>
          <p:nvPr>
            <p:ph type="sldNum" sz="quarter" idx="10"/>
          </p:nvPr>
        </p:nvSpPr>
        <p:spPr/>
        <p:txBody>
          <a:bodyPr/>
          <a:lstStyle>
            <a:lvl1pPr>
              <a:defRPr/>
            </a:lvl1pPr>
          </a:lstStyle>
          <a:p>
            <a:fld id="{B28968D9-A1AB-431A-8F18-81A243F480B6}" type="slidenum">
              <a:rPr lang="it-IT"/>
              <a:pPr/>
              <a:t>‹N›</a:t>
            </a:fld>
            <a:endParaRPr lang="it-IT"/>
          </a:p>
        </p:txBody>
      </p:sp>
    </p:spTree>
    <p:extLst>
      <p:ext uri="{BB962C8B-B14F-4D97-AF65-F5344CB8AC3E}">
        <p14:creationId xmlns:p14="http://schemas.microsoft.com/office/powerpoint/2010/main" val="3130944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68313" y="1916113"/>
            <a:ext cx="4038600"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59313" y="1916113"/>
            <a:ext cx="4038600" cy="4210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numero diapositiva 4"/>
          <p:cNvSpPr>
            <a:spLocks noGrp="1"/>
          </p:cNvSpPr>
          <p:nvPr>
            <p:ph type="sldNum" sz="quarter" idx="10"/>
          </p:nvPr>
        </p:nvSpPr>
        <p:spPr/>
        <p:txBody>
          <a:bodyPr/>
          <a:lstStyle>
            <a:lvl1pPr>
              <a:defRPr/>
            </a:lvl1pPr>
          </a:lstStyle>
          <a:p>
            <a:fld id="{9E67B9DC-70DE-469F-AEAB-C6E91BF91C2E}" type="slidenum">
              <a:rPr lang="it-IT"/>
              <a:pPr/>
              <a:t>‹N›</a:t>
            </a:fld>
            <a:endParaRPr lang="it-IT"/>
          </a:p>
        </p:txBody>
      </p:sp>
    </p:spTree>
    <p:extLst>
      <p:ext uri="{BB962C8B-B14F-4D97-AF65-F5344CB8AC3E}">
        <p14:creationId xmlns:p14="http://schemas.microsoft.com/office/powerpoint/2010/main" val="3190268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numero diapositiva 6"/>
          <p:cNvSpPr>
            <a:spLocks noGrp="1"/>
          </p:cNvSpPr>
          <p:nvPr>
            <p:ph type="sldNum" sz="quarter" idx="10"/>
          </p:nvPr>
        </p:nvSpPr>
        <p:spPr/>
        <p:txBody>
          <a:bodyPr/>
          <a:lstStyle>
            <a:lvl1pPr>
              <a:defRPr/>
            </a:lvl1pPr>
          </a:lstStyle>
          <a:p>
            <a:fld id="{FA7BD1A0-A916-40B5-9A24-4941A77A9170}" type="slidenum">
              <a:rPr lang="it-IT"/>
              <a:pPr/>
              <a:t>‹N›</a:t>
            </a:fld>
            <a:endParaRPr lang="it-IT"/>
          </a:p>
        </p:txBody>
      </p:sp>
    </p:spTree>
    <p:extLst>
      <p:ext uri="{BB962C8B-B14F-4D97-AF65-F5344CB8AC3E}">
        <p14:creationId xmlns:p14="http://schemas.microsoft.com/office/powerpoint/2010/main" val="27272229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numero diapositiva 2"/>
          <p:cNvSpPr>
            <a:spLocks noGrp="1"/>
          </p:cNvSpPr>
          <p:nvPr>
            <p:ph type="sldNum" sz="quarter" idx="10"/>
          </p:nvPr>
        </p:nvSpPr>
        <p:spPr/>
        <p:txBody>
          <a:bodyPr/>
          <a:lstStyle>
            <a:lvl1pPr>
              <a:defRPr/>
            </a:lvl1pPr>
          </a:lstStyle>
          <a:p>
            <a:fld id="{67DAA17C-7CBB-4174-AFC9-FE0B921A535F}" type="slidenum">
              <a:rPr lang="it-IT"/>
              <a:pPr/>
              <a:t>‹N›</a:t>
            </a:fld>
            <a:endParaRPr lang="it-IT"/>
          </a:p>
        </p:txBody>
      </p:sp>
    </p:spTree>
    <p:extLst>
      <p:ext uri="{BB962C8B-B14F-4D97-AF65-F5344CB8AC3E}">
        <p14:creationId xmlns:p14="http://schemas.microsoft.com/office/powerpoint/2010/main" val="33450437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p:txBody>
          <a:bodyPr/>
          <a:lstStyle>
            <a:lvl1pPr>
              <a:defRPr/>
            </a:lvl1pPr>
          </a:lstStyle>
          <a:p>
            <a:fld id="{FEB35945-AE75-4E67-90B1-C0EF2C766F2F}" type="slidenum">
              <a:rPr lang="it-IT"/>
              <a:pPr/>
              <a:t>‹N›</a:t>
            </a:fld>
            <a:endParaRPr lang="it-IT"/>
          </a:p>
        </p:txBody>
      </p:sp>
    </p:spTree>
    <p:extLst>
      <p:ext uri="{BB962C8B-B14F-4D97-AF65-F5344CB8AC3E}">
        <p14:creationId xmlns:p14="http://schemas.microsoft.com/office/powerpoint/2010/main" val="6353005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numero diapositiva 4"/>
          <p:cNvSpPr>
            <a:spLocks noGrp="1"/>
          </p:cNvSpPr>
          <p:nvPr>
            <p:ph type="sldNum" sz="quarter" idx="10"/>
          </p:nvPr>
        </p:nvSpPr>
        <p:spPr/>
        <p:txBody>
          <a:bodyPr/>
          <a:lstStyle>
            <a:lvl1pPr>
              <a:defRPr/>
            </a:lvl1pPr>
          </a:lstStyle>
          <a:p>
            <a:fld id="{9B100231-8005-429A-9A43-CE18EFA7BD57}" type="slidenum">
              <a:rPr lang="it-IT"/>
              <a:pPr/>
              <a:t>‹N›</a:t>
            </a:fld>
            <a:endParaRPr lang="it-IT"/>
          </a:p>
        </p:txBody>
      </p:sp>
    </p:spTree>
    <p:extLst>
      <p:ext uri="{BB962C8B-B14F-4D97-AF65-F5344CB8AC3E}">
        <p14:creationId xmlns:p14="http://schemas.microsoft.com/office/powerpoint/2010/main" val="6772755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numero diapositiva 4"/>
          <p:cNvSpPr>
            <a:spLocks noGrp="1"/>
          </p:cNvSpPr>
          <p:nvPr>
            <p:ph type="sldNum" sz="quarter" idx="10"/>
          </p:nvPr>
        </p:nvSpPr>
        <p:spPr/>
        <p:txBody>
          <a:bodyPr/>
          <a:lstStyle>
            <a:lvl1pPr>
              <a:defRPr/>
            </a:lvl1pPr>
          </a:lstStyle>
          <a:p>
            <a:fld id="{E3BDCB1E-C280-4904-A09B-B1FAADDC820B}" type="slidenum">
              <a:rPr lang="it-IT"/>
              <a:pPr/>
              <a:t>‹N›</a:t>
            </a:fld>
            <a:endParaRPr lang="it-IT"/>
          </a:p>
        </p:txBody>
      </p:sp>
    </p:spTree>
    <p:extLst>
      <p:ext uri="{BB962C8B-B14F-4D97-AF65-F5344CB8AC3E}">
        <p14:creationId xmlns:p14="http://schemas.microsoft.com/office/powerpoint/2010/main" val="3003645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solidFill>
                <a:prstClr val="black">
                  <a:tint val="75000"/>
                </a:prstClr>
              </a:solidFill>
            </a:endParaRPr>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r>
              <a:rPr lang="it-IT" smtClean="0">
                <a:solidFill>
                  <a:prstClr val="black">
                    <a:tint val="75000"/>
                  </a:prstClr>
                </a:solidFill>
              </a:rPr>
              <a:t>Federico Butera. Non riprodurre senza autorizzazione</a:t>
            </a: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2063B8D5-3E07-4CF0-8D4B-C9217B0335F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9725570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sz="quarter" idx="10"/>
          </p:nvPr>
        </p:nvSpPr>
        <p:spPr/>
        <p:txBody>
          <a:bodyPr/>
          <a:lstStyle>
            <a:lvl1pPr>
              <a:defRPr/>
            </a:lvl1pPr>
          </a:lstStyle>
          <a:p>
            <a:fld id="{86E4A91A-54FD-476E-97B7-E035517117F3}" type="slidenum">
              <a:rPr lang="it-IT"/>
              <a:pPr/>
              <a:t>‹N›</a:t>
            </a:fld>
            <a:endParaRPr lang="it-IT"/>
          </a:p>
        </p:txBody>
      </p:sp>
    </p:spTree>
    <p:extLst>
      <p:ext uri="{BB962C8B-B14F-4D97-AF65-F5344CB8AC3E}">
        <p14:creationId xmlns:p14="http://schemas.microsoft.com/office/powerpoint/2010/main" val="6718504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40513" y="557213"/>
            <a:ext cx="2057400" cy="556895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68313" y="557213"/>
            <a:ext cx="6019800" cy="556895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numero diapositiva 3"/>
          <p:cNvSpPr>
            <a:spLocks noGrp="1"/>
          </p:cNvSpPr>
          <p:nvPr>
            <p:ph type="sldNum" sz="quarter" idx="10"/>
          </p:nvPr>
        </p:nvSpPr>
        <p:spPr/>
        <p:txBody>
          <a:bodyPr/>
          <a:lstStyle>
            <a:lvl1pPr>
              <a:defRPr/>
            </a:lvl1pPr>
          </a:lstStyle>
          <a:p>
            <a:fld id="{68A83CAB-E403-4AB0-84D8-E9561E0A02E1}" type="slidenum">
              <a:rPr lang="it-IT"/>
              <a:pPr/>
              <a:t>‹N›</a:t>
            </a:fld>
            <a:endParaRPr lang="it-IT"/>
          </a:p>
        </p:txBody>
      </p:sp>
    </p:spTree>
    <p:extLst>
      <p:ext uri="{BB962C8B-B14F-4D97-AF65-F5344CB8AC3E}">
        <p14:creationId xmlns:p14="http://schemas.microsoft.com/office/powerpoint/2010/main" val="32003852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285720" y="71414"/>
            <a:ext cx="8643998" cy="500066"/>
          </a:xfrm>
        </p:spPr>
        <p:txBody>
          <a:bodyPr anchor="ctr"/>
          <a:lstStyle>
            <a:lvl1pPr>
              <a:defRPr sz="2000">
                <a:solidFill>
                  <a:srgbClr val="002060"/>
                </a:solidFill>
              </a:defRPr>
            </a:lvl1pPr>
          </a:lstStyle>
          <a:p>
            <a:r>
              <a:rPr kumimoji="0" lang="it-IT" dirty="0" smtClean="0"/>
              <a:t>Fare clic per modificare lo stile del titolo</a:t>
            </a:r>
            <a:endParaRPr kumimoji="0" lang="en-US" dirty="0"/>
          </a:p>
        </p:txBody>
      </p:sp>
      <p:sp>
        <p:nvSpPr>
          <p:cNvPr id="3" name="Segnaposto contenuto 2"/>
          <p:cNvSpPr>
            <a:spLocks noGrp="1"/>
          </p:cNvSpPr>
          <p:nvPr>
            <p:ph idx="1"/>
          </p:nvPr>
        </p:nvSpPr>
        <p:spPr>
          <a:xfrm>
            <a:off x="285720" y="642918"/>
            <a:ext cx="8643998" cy="5931618"/>
          </a:xfrm>
        </p:spPr>
        <p:txBody>
          <a:bodyPr/>
          <a:lstStyle>
            <a:lvl1pPr>
              <a:spcBef>
                <a:spcPts val="0"/>
              </a:spcBef>
              <a:defRPr sz="1200">
                <a:solidFill>
                  <a:schemeClr val="tx1">
                    <a:lumMod val="85000"/>
                    <a:lumOff val="15000"/>
                  </a:schemeClr>
                </a:solidFill>
              </a:defRPr>
            </a:lvl1pPr>
            <a:lvl2pPr>
              <a:spcBef>
                <a:spcPts val="0"/>
              </a:spcBef>
              <a:defRPr sz="1200">
                <a:solidFill>
                  <a:schemeClr val="tx1">
                    <a:lumMod val="85000"/>
                    <a:lumOff val="15000"/>
                  </a:schemeClr>
                </a:solidFill>
              </a:defRPr>
            </a:lvl2pPr>
            <a:lvl3pPr>
              <a:spcBef>
                <a:spcPts val="0"/>
              </a:spcBef>
              <a:defRPr sz="1200">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eaLnBrk="1" latinLnBrk="0" hangingPunct="1"/>
            <a:r>
              <a:rPr lang="it-IT" dirty="0" smtClean="0"/>
              <a:t>Fare clic per modificare stili del testo dello schema</a:t>
            </a:r>
          </a:p>
          <a:p>
            <a:pPr lvl="1" eaLnBrk="1" latinLnBrk="0" hangingPunct="1"/>
            <a:r>
              <a:rPr lang="it-IT" dirty="0" smtClean="0"/>
              <a:t>Secondo livello</a:t>
            </a:r>
          </a:p>
          <a:p>
            <a:pPr lvl="2" eaLnBrk="1" latinLnBrk="0" hangingPunct="1"/>
            <a:r>
              <a:rPr lang="it-IT" dirty="0" smtClean="0"/>
              <a:t>Terzo livello</a:t>
            </a:r>
          </a:p>
        </p:txBody>
      </p:sp>
      <p:sp>
        <p:nvSpPr>
          <p:cNvPr id="6" name="Segnaposto numero diapositiva 5"/>
          <p:cNvSpPr>
            <a:spLocks noGrp="1"/>
          </p:cNvSpPr>
          <p:nvPr>
            <p:ph type="sldNum" sz="quarter" idx="12"/>
          </p:nvPr>
        </p:nvSpPr>
        <p:spPr>
          <a:xfrm>
            <a:off x="4191000" y="6563702"/>
            <a:ext cx="762000" cy="365760"/>
          </a:xfrm>
          <a:prstGeom prst="rect">
            <a:avLst/>
          </a:prstGeom>
        </p:spPr>
        <p:txBody>
          <a:bodyPr/>
          <a:lstStyle>
            <a:lvl1pPr algn="ctr">
              <a:defRPr kumimoji="0" lang="it-IT" sz="1000" b="1" i="0" u="none" strike="noStrike" kern="1200" cap="none" spc="0" normalizeH="0" baseline="0" noProof="0" smtClean="0">
                <a:ln>
                  <a:noFill/>
                </a:ln>
                <a:solidFill>
                  <a:schemeClr val="tx1">
                    <a:tint val="75000"/>
                  </a:schemeClr>
                </a:solidFill>
                <a:effectLst/>
                <a:uLnTx/>
                <a:uFillTx/>
                <a:latin typeface="Arial Narrow" pitchFamily="34" charset="0"/>
                <a:ea typeface="+mn-ea"/>
                <a:cs typeface="Arial" charset="0"/>
              </a:defRPr>
            </a:lvl1pPr>
          </a:lstStyle>
          <a:p>
            <a:fld id="{D5A027F1-1ED3-4B38-B852-8A384168348F}" type="slidenum">
              <a:rPr>
                <a:solidFill>
                  <a:srgbClr val="000000">
                    <a:tint val="75000"/>
                  </a:srgbClr>
                </a:solidFill>
              </a:rPr>
              <a:pPr/>
              <a:t>‹N›</a:t>
            </a:fld>
            <a:endParaRPr dirty="0">
              <a:solidFill>
                <a:srgbClr val="000000">
                  <a:tint val="75000"/>
                </a:srgbClr>
              </a:solidFill>
            </a:endParaRPr>
          </a:p>
        </p:txBody>
      </p:sp>
    </p:spTree>
    <p:extLst>
      <p:ext uri="{BB962C8B-B14F-4D97-AF65-F5344CB8AC3E}">
        <p14:creationId xmlns:p14="http://schemas.microsoft.com/office/powerpoint/2010/main" val="8980436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285720" y="1000109"/>
            <a:ext cx="4210080" cy="5429288"/>
          </a:xfrm>
        </p:spPr>
        <p:txBody>
          <a:bodyPr/>
          <a:lstStyle>
            <a:lvl1pPr>
              <a:defRPr sz="1200"/>
            </a:lvl1pPr>
            <a:lvl2pPr>
              <a:defRPr sz="1200"/>
            </a:lvl2pPr>
            <a:lvl3pPr>
              <a:defRPr sz="1200"/>
            </a:lvl3pPr>
            <a:lvl4pPr>
              <a:defRPr sz="1200"/>
            </a:lvl4pPr>
            <a:lvl5pPr>
              <a:defRPr sz="1200"/>
            </a:lvl5pPr>
          </a:lstStyle>
          <a:p>
            <a:pPr lvl="0" eaLnBrk="1" latinLnBrk="0" hangingPunct="1"/>
            <a:r>
              <a:rPr lang="it-IT" dirty="0" smtClean="0"/>
              <a:t>Fare clic per modificare stili del testo dello schema</a:t>
            </a:r>
          </a:p>
          <a:p>
            <a:pPr lvl="1" eaLnBrk="1" latinLnBrk="0" hangingPunct="1"/>
            <a:r>
              <a:rPr lang="it-IT" dirty="0" smtClean="0"/>
              <a:t>Secondo livello</a:t>
            </a:r>
          </a:p>
          <a:p>
            <a:pPr lvl="2" eaLnBrk="1" latinLnBrk="0" hangingPunct="1"/>
            <a:r>
              <a:rPr lang="it-IT" dirty="0" smtClean="0"/>
              <a:t>Terzo livello</a:t>
            </a:r>
          </a:p>
          <a:p>
            <a:pPr lvl="3" eaLnBrk="1" latinLnBrk="0" hangingPunct="1"/>
            <a:r>
              <a:rPr lang="it-IT" dirty="0" smtClean="0"/>
              <a:t>Quarto livello</a:t>
            </a:r>
          </a:p>
          <a:p>
            <a:pPr lvl="4" eaLnBrk="1" latinLnBrk="0" hangingPunct="1"/>
            <a:r>
              <a:rPr lang="it-IT" dirty="0" smtClean="0"/>
              <a:t>Quinto livello</a:t>
            </a:r>
            <a:endParaRPr kumimoji="0" lang="en-US" dirty="0"/>
          </a:p>
        </p:txBody>
      </p:sp>
      <p:sp>
        <p:nvSpPr>
          <p:cNvPr id="4" name="Segnaposto contenuto 3"/>
          <p:cNvSpPr>
            <a:spLocks noGrp="1"/>
          </p:cNvSpPr>
          <p:nvPr>
            <p:ph sz="half" idx="2"/>
          </p:nvPr>
        </p:nvSpPr>
        <p:spPr>
          <a:xfrm>
            <a:off x="4637943" y="1000109"/>
            <a:ext cx="4210080" cy="5429288"/>
          </a:xfrm>
        </p:spPr>
        <p:txBody>
          <a:bodyPr/>
          <a:lstStyle>
            <a:lvl1pPr>
              <a:defRPr sz="1200"/>
            </a:lvl1pPr>
            <a:lvl2pPr>
              <a:defRPr sz="1200"/>
            </a:lvl2pPr>
            <a:lvl3pPr>
              <a:defRPr sz="1200"/>
            </a:lvl3pPr>
            <a:lvl4pPr>
              <a:defRPr sz="1200"/>
            </a:lvl4pPr>
            <a:lvl5pPr>
              <a:defRPr sz="1200"/>
            </a:lvl5pPr>
          </a:lstStyle>
          <a:p>
            <a:pPr lvl="0" eaLnBrk="1" latinLnBrk="0" hangingPunct="1"/>
            <a:r>
              <a:rPr lang="it-IT" dirty="0" smtClean="0"/>
              <a:t>Fare clic per modificare stili del testo dello schema</a:t>
            </a:r>
          </a:p>
          <a:p>
            <a:pPr lvl="1" eaLnBrk="1" latinLnBrk="0" hangingPunct="1"/>
            <a:r>
              <a:rPr lang="it-IT" dirty="0" smtClean="0"/>
              <a:t>Secondo livello</a:t>
            </a:r>
          </a:p>
          <a:p>
            <a:pPr lvl="2" eaLnBrk="1" latinLnBrk="0" hangingPunct="1"/>
            <a:r>
              <a:rPr lang="it-IT" dirty="0" smtClean="0"/>
              <a:t>Terzo livello</a:t>
            </a:r>
          </a:p>
          <a:p>
            <a:pPr lvl="3" eaLnBrk="1" latinLnBrk="0" hangingPunct="1"/>
            <a:r>
              <a:rPr lang="it-IT" dirty="0" smtClean="0"/>
              <a:t>Quarto livello</a:t>
            </a:r>
          </a:p>
          <a:p>
            <a:pPr lvl="4" eaLnBrk="1" latinLnBrk="0" hangingPunct="1"/>
            <a:r>
              <a:rPr lang="it-IT" dirty="0" smtClean="0"/>
              <a:t>Quinto livello</a:t>
            </a:r>
            <a:endParaRPr kumimoji="0" lang="en-US" dirty="0"/>
          </a:p>
        </p:txBody>
      </p:sp>
      <p:sp>
        <p:nvSpPr>
          <p:cNvPr id="7" name="Segnaposto numero diapositiva 6"/>
          <p:cNvSpPr>
            <a:spLocks noGrp="1"/>
          </p:cNvSpPr>
          <p:nvPr>
            <p:ph type="sldNum" sz="quarter" idx="12"/>
          </p:nvPr>
        </p:nvSpPr>
        <p:spPr>
          <a:xfrm>
            <a:off x="4191000" y="6563702"/>
            <a:ext cx="762000" cy="365760"/>
          </a:xfrm>
          <a:prstGeom prst="rect">
            <a:avLst/>
          </a:prstGeom>
        </p:spPr>
        <p:txBody>
          <a:bodyPr/>
          <a:lstStyle>
            <a:lvl1pPr marL="0" algn="ctr" defTabSz="914400" rtl="0" eaLnBrk="1" latinLnBrk="0" hangingPunct="1">
              <a:defRPr kumimoji="0" lang="it-IT" sz="1000" b="1" i="0" u="none" strike="noStrike" kern="1200" cap="none" spc="0" normalizeH="0" baseline="0" noProof="0" smtClean="0">
                <a:ln>
                  <a:noFill/>
                </a:ln>
                <a:solidFill>
                  <a:schemeClr val="tx1">
                    <a:tint val="75000"/>
                  </a:schemeClr>
                </a:solidFill>
                <a:effectLst/>
                <a:uLnTx/>
                <a:uFillTx/>
                <a:latin typeface="Arial Narrow" pitchFamily="34" charset="0"/>
                <a:ea typeface="+mn-ea"/>
                <a:cs typeface="Arial" charset="0"/>
              </a:defRPr>
            </a:lvl1pPr>
          </a:lstStyle>
          <a:p>
            <a:fld id="{D5A027F1-1ED3-4B38-B852-8A384168348F}" type="slidenum">
              <a:rPr>
                <a:solidFill>
                  <a:srgbClr val="000000">
                    <a:tint val="75000"/>
                  </a:srgbClr>
                </a:solidFill>
              </a:rPr>
              <a:pPr/>
              <a:t>‹N›</a:t>
            </a:fld>
            <a:endParaRPr>
              <a:solidFill>
                <a:srgbClr val="000000">
                  <a:tint val="75000"/>
                </a:srgbClr>
              </a:solidFill>
            </a:endParaRPr>
          </a:p>
        </p:txBody>
      </p:sp>
      <p:sp>
        <p:nvSpPr>
          <p:cNvPr id="6" name="Titolo 1"/>
          <p:cNvSpPr txBox="1">
            <a:spLocks/>
          </p:cNvSpPr>
          <p:nvPr userDrawn="1"/>
        </p:nvSpPr>
        <p:spPr>
          <a:xfrm>
            <a:off x="285720" y="71414"/>
            <a:ext cx="8643998" cy="500066"/>
          </a:xfrm>
          <a:prstGeom prst="rect">
            <a:avLst/>
          </a:prstGeom>
        </p:spPr>
        <p:txBody>
          <a:bodyPr anchor="ctr"/>
          <a:lstStyle>
            <a:lvl1pPr>
              <a:defRPr sz="2000">
                <a:solidFill>
                  <a:srgbClr val="002060"/>
                </a:solidFill>
              </a:defRPr>
            </a:lvl1pPr>
          </a:lstStyle>
          <a:p>
            <a:pPr>
              <a:spcBef>
                <a:spcPct val="0"/>
              </a:spcBef>
              <a:defRPr/>
            </a:pPr>
            <a:r>
              <a:rPr lang="it-IT" b="1" kern="0" smtClean="0">
                <a:latin typeface="Arial Narrow" pitchFamily="34" charset="0"/>
              </a:rPr>
              <a:t>Fare clic per modificare lo stile del titolo</a:t>
            </a:r>
            <a:endParaRPr lang="en-US" b="1" kern="0" dirty="0">
              <a:latin typeface="Arial Narrow" pitchFamily="34" charset="0"/>
            </a:endParaRPr>
          </a:p>
        </p:txBody>
      </p:sp>
    </p:spTree>
    <p:extLst>
      <p:ext uri="{BB962C8B-B14F-4D97-AF65-F5344CB8AC3E}">
        <p14:creationId xmlns:p14="http://schemas.microsoft.com/office/powerpoint/2010/main" val="419435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a:xfrm>
            <a:off x="457200" y="6356350"/>
            <a:ext cx="2133600" cy="365125"/>
          </a:xfrm>
          <a:prstGeom prst="rect">
            <a:avLst/>
          </a:prstGeom>
        </p:spPr>
        <p:txBody>
          <a:bodyPr/>
          <a:lstStyle/>
          <a:p>
            <a:endParaRPr lang="it-IT">
              <a:solidFill>
                <a:prstClr val="black">
                  <a:tint val="75000"/>
                </a:prstClr>
              </a:solidFill>
            </a:endParaRPr>
          </a:p>
        </p:txBody>
      </p:sp>
      <p:sp>
        <p:nvSpPr>
          <p:cNvPr id="5" name="Segnaposto piè di pagina 4"/>
          <p:cNvSpPr>
            <a:spLocks noGrp="1"/>
          </p:cNvSpPr>
          <p:nvPr>
            <p:ph type="ftr" sz="quarter" idx="11"/>
          </p:nvPr>
        </p:nvSpPr>
        <p:spPr>
          <a:xfrm>
            <a:off x="3124200" y="6356350"/>
            <a:ext cx="2895600" cy="365125"/>
          </a:xfrm>
          <a:prstGeom prst="rect">
            <a:avLst/>
          </a:prstGeom>
        </p:spPr>
        <p:txBody>
          <a:bodyPr/>
          <a:lstStyle/>
          <a:p>
            <a:r>
              <a:rPr lang="it-IT" smtClean="0">
                <a:solidFill>
                  <a:prstClr val="black">
                    <a:tint val="75000"/>
                  </a:prstClr>
                </a:solidFill>
              </a:rPr>
              <a:t>Federico Butera. Non riprodurre senza autorizzazione</a:t>
            </a: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2063B8D5-3E07-4CF0-8D4B-C9217B0335F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31856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356350"/>
            <a:ext cx="2133600" cy="365125"/>
          </a:xfrm>
          <a:prstGeom prst="rect">
            <a:avLst/>
          </a:prstGeom>
        </p:spPr>
        <p:txBody>
          <a:bodyPr/>
          <a:lstStyle/>
          <a:p>
            <a:endParaRPr lang="it-IT">
              <a:solidFill>
                <a:prstClr val="black">
                  <a:tint val="75000"/>
                </a:prstClr>
              </a:solidFill>
            </a:endParaRPr>
          </a:p>
        </p:txBody>
      </p:sp>
      <p:sp>
        <p:nvSpPr>
          <p:cNvPr id="6" name="Segnaposto piè di pagina 5"/>
          <p:cNvSpPr>
            <a:spLocks noGrp="1"/>
          </p:cNvSpPr>
          <p:nvPr>
            <p:ph type="ftr" sz="quarter" idx="11"/>
          </p:nvPr>
        </p:nvSpPr>
        <p:spPr>
          <a:xfrm>
            <a:off x="3124200" y="6356350"/>
            <a:ext cx="2895600" cy="365125"/>
          </a:xfrm>
          <a:prstGeom prst="rect">
            <a:avLst/>
          </a:prstGeom>
        </p:spPr>
        <p:txBody>
          <a:bodyPr/>
          <a:lstStyle/>
          <a:p>
            <a:r>
              <a:rPr lang="it-IT" smtClean="0">
                <a:solidFill>
                  <a:prstClr val="black">
                    <a:tint val="75000"/>
                  </a:prstClr>
                </a:solidFill>
              </a:rPr>
              <a:t>Federico Butera. Non riprodurre senza autorizzazione</a:t>
            </a:r>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2063B8D5-3E07-4CF0-8D4B-C9217B0335F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75365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356350"/>
            <a:ext cx="2133600" cy="365125"/>
          </a:xfrm>
          <a:prstGeom prst="rect">
            <a:avLst/>
          </a:prstGeom>
        </p:spPr>
        <p:txBody>
          <a:bodyPr/>
          <a:lstStyle/>
          <a:p>
            <a:endParaRPr lang="it-IT">
              <a:solidFill>
                <a:prstClr val="black">
                  <a:tint val="75000"/>
                </a:prstClr>
              </a:solidFill>
            </a:endParaRPr>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r>
              <a:rPr lang="it-IT" smtClean="0">
                <a:solidFill>
                  <a:prstClr val="black">
                    <a:tint val="75000"/>
                  </a:prstClr>
                </a:solidFill>
              </a:rPr>
              <a:t>Federico Butera. Non riprodurre senza autorizzazione</a:t>
            </a:r>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2063B8D5-3E07-4CF0-8D4B-C9217B0335F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914052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p>
            <a:endParaRPr lang="it-IT">
              <a:solidFill>
                <a:prstClr val="black">
                  <a:tint val="75000"/>
                </a:prstClr>
              </a:solidFill>
            </a:endParaRPr>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r>
              <a:rPr lang="it-IT" smtClean="0">
                <a:solidFill>
                  <a:prstClr val="black">
                    <a:tint val="75000"/>
                  </a:prstClr>
                </a:solidFill>
              </a:rPr>
              <a:t>Federico Butera. Non riprodurre senza autorizzazione</a:t>
            </a:r>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2063B8D5-3E07-4CF0-8D4B-C9217B0335F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35998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endParaRPr lang="it-IT">
              <a:solidFill>
                <a:prstClr val="black">
                  <a:tint val="75000"/>
                </a:prstClr>
              </a:solidFill>
            </a:endParaRPr>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r>
              <a:rPr lang="it-IT" smtClean="0">
                <a:solidFill>
                  <a:prstClr val="black">
                    <a:tint val="75000"/>
                  </a:prstClr>
                </a:solidFill>
              </a:rPr>
              <a:t>Federico Butera. Non riprodurre senza autorizzazione</a:t>
            </a:r>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2063B8D5-3E07-4CF0-8D4B-C9217B0335FD}"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889935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2.jpe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251520" y="197768"/>
            <a:ext cx="7570177" cy="56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l"/>
            <a:r>
              <a:rPr lang="it-IT" altLang="it-IT" smtClean="0"/>
              <a:t>Fare clic per modificare lo stile del titolo</a:t>
            </a:r>
          </a:p>
        </p:txBody>
      </p:sp>
      <p:sp>
        <p:nvSpPr>
          <p:cNvPr id="1027" name="Segnaposto testo 2"/>
          <p:cNvSpPr>
            <a:spLocks noGrp="1"/>
          </p:cNvSpPr>
          <p:nvPr>
            <p:ph type="body" idx="1"/>
          </p:nvPr>
        </p:nvSpPr>
        <p:spPr bwMode="auto">
          <a:xfrm>
            <a:off x="314191" y="1052736"/>
            <a:ext cx="7570177"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dirty="0" smtClean="0"/>
              <a:t>Fare clic per modificare stili del testo dello schema</a:t>
            </a:r>
          </a:p>
          <a:p>
            <a:pPr lvl="1"/>
            <a:r>
              <a:rPr lang="it-IT" altLang="it-IT" dirty="0" smtClean="0"/>
              <a:t>Secondo livello</a:t>
            </a:r>
          </a:p>
          <a:p>
            <a:pPr lvl="2"/>
            <a:r>
              <a:rPr lang="it-IT" altLang="it-IT" dirty="0" smtClean="0"/>
              <a:t>Terzo livello</a:t>
            </a:r>
          </a:p>
          <a:p>
            <a:pPr lvl="3"/>
            <a:r>
              <a:rPr lang="it-IT" altLang="it-IT" dirty="0" smtClean="0"/>
              <a:t>Quarto livello</a:t>
            </a:r>
          </a:p>
          <a:p>
            <a:pPr lvl="4"/>
            <a:r>
              <a:rPr lang="it-IT" altLang="it-IT" dirty="0" smtClean="0"/>
              <a:t>Quinto livello</a:t>
            </a:r>
          </a:p>
        </p:txBody>
      </p:sp>
      <p:sp>
        <p:nvSpPr>
          <p:cNvPr id="4" name="Segnaposto data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758880" y="6356351"/>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677460A-A859-4B4B-8EBC-336B5C2762BB}" type="slidenum">
              <a:rPr lang="it-IT">
                <a:solidFill>
                  <a:prstClr val="black">
                    <a:tint val="75000"/>
                  </a:prstClr>
                </a:solidFill>
              </a:rPr>
              <a:pPr>
                <a:defRPr/>
              </a:pPr>
              <a:t>‹N›</a:t>
            </a:fld>
            <a:endParaRPr lang="it-IT">
              <a:solidFill>
                <a:prstClr val="black">
                  <a:tint val="75000"/>
                </a:prstClr>
              </a:solidFill>
            </a:endParaRPr>
          </a:p>
        </p:txBody>
      </p:sp>
      <p:pic>
        <p:nvPicPr>
          <p:cNvPr id="1033" name="Immagine 2" descr="Fondazione IRS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8694" y="116632"/>
            <a:ext cx="895794" cy="61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egnaposto piè di pagina 4"/>
          <p:cNvSpPr>
            <a:spLocks noGrp="1"/>
          </p:cNvSpPr>
          <p:nvPr>
            <p:ph type="ftr" sz="quarter" idx="3"/>
          </p:nvPr>
        </p:nvSpPr>
        <p:spPr>
          <a:xfrm>
            <a:off x="2915816" y="6383734"/>
            <a:ext cx="3680048" cy="501650"/>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it-IT" smtClean="0"/>
              <a:t>Federico Butera. Non riprodurre senza autorizzazione</a:t>
            </a:r>
            <a:endParaRPr lang="it-IT" dirty="0">
              <a:solidFill>
                <a:prstClr val="black">
                  <a:tint val="75000"/>
                </a:prstClr>
              </a:solidFill>
            </a:endParaRPr>
          </a:p>
        </p:txBody>
      </p:sp>
    </p:spTree>
    <p:extLst>
      <p:ext uri="{BB962C8B-B14F-4D97-AF65-F5344CB8AC3E}">
        <p14:creationId xmlns:p14="http://schemas.microsoft.com/office/powerpoint/2010/main" val="2434423072"/>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ctr" rtl="0" eaLnBrk="0" fontAlgn="base" hangingPunct="0">
        <a:spcBef>
          <a:spcPct val="0"/>
        </a:spcBef>
        <a:spcAft>
          <a:spcPct val="0"/>
        </a:spcAft>
        <a:defRPr lang="it-IT" altLang="it-IT" sz="2400" b="1" kern="1200" smtClean="0">
          <a:solidFill>
            <a:srgbClr val="29732D"/>
          </a:solidFill>
          <a:latin typeface="+mj-lt"/>
          <a:ea typeface="+mj-ea"/>
          <a:cs typeface="+mj-cs"/>
        </a:defRPr>
      </a:lvl1pPr>
      <a:lvl2pPr algn="ctr" rtl="0" eaLnBrk="0" fontAlgn="base" hangingPunct="0">
        <a:spcBef>
          <a:spcPct val="0"/>
        </a:spcBef>
        <a:spcAft>
          <a:spcPct val="0"/>
        </a:spcAft>
        <a:defRPr sz="4400">
          <a:solidFill>
            <a:srgbClr val="015DA8"/>
          </a:solidFill>
          <a:latin typeface="Calibri" pitchFamily="34" charset="0"/>
        </a:defRPr>
      </a:lvl2pPr>
      <a:lvl3pPr algn="ctr" rtl="0" eaLnBrk="0" fontAlgn="base" hangingPunct="0">
        <a:spcBef>
          <a:spcPct val="0"/>
        </a:spcBef>
        <a:spcAft>
          <a:spcPct val="0"/>
        </a:spcAft>
        <a:defRPr sz="4400">
          <a:solidFill>
            <a:srgbClr val="015DA8"/>
          </a:solidFill>
          <a:latin typeface="Calibri" pitchFamily="34" charset="0"/>
        </a:defRPr>
      </a:lvl3pPr>
      <a:lvl4pPr algn="ctr" rtl="0" eaLnBrk="0" fontAlgn="base" hangingPunct="0">
        <a:spcBef>
          <a:spcPct val="0"/>
        </a:spcBef>
        <a:spcAft>
          <a:spcPct val="0"/>
        </a:spcAft>
        <a:defRPr sz="4400">
          <a:solidFill>
            <a:srgbClr val="015DA8"/>
          </a:solidFill>
          <a:latin typeface="Calibri" pitchFamily="34" charset="0"/>
        </a:defRPr>
      </a:lvl4pPr>
      <a:lvl5pPr algn="ctr" rtl="0" eaLnBrk="0" fontAlgn="base" hangingPunct="0">
        <a:spcBef>
          <a:spcPct val="0"/>
        </a:spcBef>
        <a:spcAft>
          <a:spcPct val="0"/>
        </a:spcAft>
        <a:defRPr sz="4400">
          <a:solidFill>
            <a:srgbClr val="015DA8"/>
          </a:solidFill>
          <a:latin typeface="Calibri" pitchFamily="34" charset="0"/>
        </a:defRPr>
      </a:lvl5pPr>
      <a:lvl6pPr marL="457200" algn="ctr" rtl="0" fontAlgn="base">
        <a:spcBef>
          <a:spcPct val="0"/>
        </a:spcBef>
        <a:spcAft>
          <a:spcPct val="0"/>
        </a:spcAft>
        <a:defRPr sz="4400">
          <a:solidFill>
            <a:srgbClr val="015DA8"/>
          </a:solidFill>
          <a:latin typeface="Calibri" pitchFamily="34" charset="0"/>
        </a:defRPr>
      </a:lvl6pPr>
      <a:lvl7pPr marL="914400" algn="ctr" rtl="0" fontAlgn="base">
        <a:spcBef>
          <a:spcPct val="0"/>
        </a:spcBef>
        <a:spcAft>
          <a:spcPct val="0"/>
        </a:spcAft>
        <a:defRPr sz="4400">
          <a:solidFill>
            <a:srgbClr val="015DA8"/>
          </a:solidFill>
          <a:latin typeface="Calibri" pitchFamily="34" charset="0"/>
        </a:defRPr>
      </a:lvl7pPr>
      <a:lvl8pPr marL="1371600" algn="ctr" rtl="0" fontAlgn="base">
        <a:spcBef>
          <a:spcPct val="0"/>
        </a:spcBef>
        <a:spcAft>
          <a:spcPct val="0"/>
        </a:spcAft>
        <a:defRPr sz="4400">
          <a:solidFill>
            <a:srgbClr val="015DA8"/>
          </a:solidFill>
          <a:latin typeface="Calibri" pitchFamily="34" charset="0"/>
        </a:defRPr>
      </a:lvl8pPr>
      <a:lvl9pPr marL="1828800" algn="ctr" rtl="0" fontAlgn="base">
        <a:spcBef>
          <a:spcPct val="0"/>
        </a:spcBef>
        <a:spcAft>
          <a:spcPct val="0"/>
        </a:spcAft>
        <a:defRPr sz="4400">
          <a:solidFill>
            <a:srgbClr val="015DA8"/>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numero diapositiva 5"/>
          <p:cNvSpPr>
            <a:spLocks noGrp="1"/>
          </p:cNvSpPr>
          <p:nvPr>
            <p:ph type="sldNum" sz="quarter" idx="4"/>
          </p:nvPr>
        </p:nvSpPr>
        <p:spPr>
          <a:xfrm>
            <a:off x="7016262" y="321297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3B8D5-3E07-4CF0-8D4B-C9217B0335FD}" type="slidenum">
              <a:rPr lang="it-IT" smtClean="0">
                <a:solidFill>
                  <a:prstClr val="black">
                    <a:tint val="75000"/>
                  </a:prstClr>
                </a:solidFill>
              </a:rPr>
              <a:pPr/>
              <a:t>‹N›</a:t>
            </a:fld>
            <a:endParaRPr lang="it-IT">
              <a:solidFill>
                <a:prstClr val="black">
                  <a:tint val="75000"/>
                </a:prstClr>
              </a:solidFill>
            </a:endParaRPr>
          </a:p>
        </p:txBody>
      </p:sp>
      <p:pic>
        <p:nvPicPr>
          <p:cNvPr id="8" name="Immagine 2" descr="Fondazione IRSO.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68694" y="116632"/>
            <a:ext cx="895794" cy="61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egnaposto piè di pagina 4"/>
          <p:cNvSpPr>
            <a:spLocks noGrp="1"/>
          </p:cNvSpPr>
          <p:nvPr>
            <p:ph type="ftr" sz="quarter" idx="3"/>
          </p:nvPr>
        </p:nvSpPr>
        <p:spPr>
          <a:xfrm>
            <a:off x="2915816" y="6383734"/>
            <a:ext cx="3680048" cy="501650"/>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it-IT" smtClean="0"/>
              <a:t>Federico Butera. Non riprodurre senza autorizzazione</a:t>
            </a:r>
            <a:endParaRPr lang="it-IT" dirty="0">
              <a:solidFill>
                <a:prstClr val="black">
                  <a:tint val="75000"/>
                </a:prstClr>
              </a:solidFill>
            </a:endParaRPr>
          </a:p>
        </p:txBody>
      </p:sp>
    </p:spTree>
    <p:extLst>
      <p:ext uri="{BB962C8B-B14F-4D97-AF65-F5344CB8AC3E}">
        <p14:creationId xmlns:p14="http://schemas.microsoft.com/office/powerpoint/2010/main" val="246291259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757017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Segnaposto testo 2"/>
          <p:cNvSpPr>
            <a:spLocks noGrp="1"/>
          </p:cNvSpPr>
          <p:nvPr>
            <p:ph type="body" idx="1"/>
          </p:nvPr>
        </p:nvSpPr>
        <p:spPr bwMode="auto">
          <a:xfrm>
            <a:off x="457200" y="1600201"/>
            <a:ext cx="757017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pic>
        <p:nvPicPr>
          <p:cNvPr id="8" name="Immagine 2" descr="Fondazione IRS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8694" y="116632"/>
            <a:ext cx="895794" cy="61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egnaposto piè di pagina 4"/>
          <p:cNvSpPr>
            <a:spLocks noGrp="1"/>
          </p:cNvSpPr>
          <p:nvPr>
            <p:ph type="ftr" sz="quarter" idx="3"/>
          </p:nvPr>
        </p:nvSpPr>
        <p:spPr>
          <a:xfrm>
            <a:off x="2915816" y="6383734"/>
            <a:ext cx="3680048" cy="501650"/>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it-IT" smtClean="0"/>
              <a:t>Federico Butera. Non riprodurre senza autorizzazione</a:t>
            </a:r>
            <a:endParaRPr lang="it-IT" dirty="0">
              <a:solidFill>
                <a:prstClr val="black">
                  <a:tint val="75000"/>
                </a:prstClr>
              </a:solidFill>
            </a:endParaRPr>
          </a:p>
        </p:txBody>
      </p:sp>
    </p:spTree>
    <p:extLst>
      <p:ext uri="{BB962C8B-B14F-4D97-AF65-F5344CB8AC3E}">
        <p14:creationId xmlns:p14="http://schemas.microsoft.com/office/powerpoint/2010/main" val="2577010255"/>
      </p:ext>
    </p:extLst>
  </p:cSld>
  <p:clrMap bg1="lt1" tx1="dk1" bg2="lt2" tx2="dk2" accent1="accent1" accent2="accent2" accent3="accent3" accent4="accent4" accent5="accent5" accent6="accent6" hlink="hlink" folHlink="folHlink"/>
  <p:sldLayoutIdLst>
    <p:sldLayoutId id="2147483691" r:id="rId1"/>
    <p:sldLayoutId id="2147483692" r:id="rId2"/>
  </p:sldLayoutIdLst>
  <p:hf hdr="0" dt="0"/>
  <p:txStyles>
    <p:titleStyle>
      <a:lvl1pPr algn="ctr" rtl="0" eaLnBrk="0" fontAlgn="base" hangingPunct="0">
        <a:spcBef>
          <a:spcPct val="0"/>
        </a:spcBef>
        <a:spcAft>
          <a:spcPct val="0"/>
        </a:spcAft>
        <a:defRPr sz="4400" kern="1200">
          <a:solidFill>
            <a:srgbClr val="015DA8"/>
          </a:solidFill>
          <a:latin typeface="+mj-lt"/>
          <a:ea typeface="+mj-ea"/>
          <a:cs typeface="+mj-cs"/>
        </a:defRPr>
      </a:lvl1pPr>
      <a:lvl2pPr algn="ctr" rtl="0" eaLnBrk="0" fontAlgn="base" hangingPunct="0">
        <a:spcBef>
          <a:spcPct val="0"/>
        </a:spcBef>
        <a:spcAft>
          <a:spcPct val="0"/>
        </a:spcAft>
        <a:defRPr sz="4400">
          <a:solidFill>
            <a:srgbClr val="015DA8"/>
          </a:solidFill>
          <a:latin typeface="Calibri" pitchFamily="34" charset="0"/>
        </a:defRPr>
      </a:lvl2pPr>
      <a:lvl3pPr algn="ctr" rtl="0" eaLnBrk="0" fontAlgn="base" hangingPunct="0">
        <a:spcBef>
          <a:spcPct val="0"/>
        </a:spcBef>
        <a:spcAft>
          <a:spcPct val="0"/>
        </a:spcAft>
        <a:defRPr sz="4400">
          <a:solidFill>
            <a:srgbClr val="015DA8"/>
          </a:solidFill>
          <a:latin typeface="Calibri" pitchFamily="34" charset="0"/>
        </a:defRPr>
      </a:lvl3pPr>
      <a:lvl4pPr algn="ctr" rtl="0" eaLnBrk="0" fontAlgn="base" hangingPunct="0">
        <a:spcBef>
          <a:spcPct val="0"/>
        </a:spcBef>
        <a:spcAft>
          <a:spcPct val="0"/>
        </a:spcAft>
        <a:defRPr sz="4400">
          <a:solidFill>
            <a:srgbClr val="015DA8"/>
          </a:solidFill>
          <a:latin typeface="Calibri" pitchFamily="34" charset="0"/>
        </a:defRPr>
      </a:lvl4pPr>
      <a:lvl5pPr algn="ctr" rtl="0" eaLnBrk="0" fontAlgn="base" hangingPunct="0">
        <a:spcBef>
          <a:spcPct val="0"/>
        </a:spcBef>
        <a:spcAft>
          <a:spcPct val="0"/>
        </a:spcAft>
        <a:defRPr sz="4400">
          <a:solidFill>
            <a:srgbClr val="015DA8"/>
          </a:solidFill>
          <a:latin typeface="Calibri" pitchFamily="34" charset="0"/>
        </a:defRPr>
      </a:lvl5pPr>
      <a:lvl6pPr marL="457200" algn="ctr" rtl="0" fontAlgn="base">
        <a:spcBef>
          <a:spcPct val="0"/>
        </a:spcBef>
        <a:spcAft>
          <a:spcPct val="0"/>
        </a:spcAft>
        <a:defRPr sz="4400">
          <a:solidFill>
            <a:srgbClr val="015DA8"/>
          </a:solidFill>
          <a:latin typeface="Calibri" pitchFamily="34" charset="0"/>
        </a:defRPr>
      </a:lvl6pPr>
      <a:lvl7pPr marL="914400" algn="ctr" rtl="0" fontAlgn="base">
        <a:spcBef>
          <a:spcPct val="0"/>
        </a:spcBef>
        <a:spcAft>
          <a:spcPct val="0"/>
        </a:spcAft>
        <a:defRPr sz="4400">
          <a:solidFill>
            <a:srgbClr val="015DA8"/>
          </a:solidFill>
          <a:latin typeface="Calibri" pitchFamily="34" charset="0"/>
        </a:defRPr>
      </a:lvl7pPr>
      <a:lvl8pPr marL="1371600" algn="ctr" rtl="0" fontAlgn="base">
        <a:spcBef>
          <a:spcPct val="0"/>
        </a:spcBef>
        <a:spcAft>
          <a:spcPct val="0"/>
        </a:spcAft>
        <a:defRPr sz="4400">
          <a:solidFill>
            <a:srgbClr val="015DA8"/>
          </a:solidFill>
          <a:latin typeface="Calibri" pitchFamily="34" charset="0"/>
        </a:defRPr>
      </a:lvl8pPr>
      <a:lvl9pPr marL="1828800" algn="ctr" rtl="0" fontAlgn="base">
        <a:spcBef>
          <a:spcPct val="0"/>
        </a:spcBef>
        <a:spcAft>
          <a:spcPct val="0"/>
        </a:spcAft>
        <a:defRPr sz="4400">
          <a:solidFill>
            <a:srgbClr val="015DA8"/>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251520" y="197768"/>
            <a:ext cx="7570177" cy="56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l"/>
            <a:r>
              <a:rPr lang="it-IT" altLang="it-IT" smtClean="0"/>
              <a:t>Fare clic per modificare lo stile del titolo</a:t>
            </a:r>
          </a:p>
        </p:txBody>
      </p:sp>
      <p:sp>
        <p:nvSpPr>
          <p:cNvPr id="1027" name="Segnaposto testo 2"/>
          <p:cNvSpPr>
            <a:spLocks noGrp="1"/>
          </p:cNvSpPr>
          <p:nvPr>
            <p:ph type="body" idx="1"/>
          </p:nvPr>
        </p:nvSpPr>
        <p:spPr bwMode="auto">
          <a:xfrm>
            <a:off x="314191" y="1052736"/>
            <a:ext cx="7570177"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dirty="0" smtClean="0"/>
              <a:t>Fare clic per modificare stili del testo dello schema</a:t>
            </a:r>
          </a:p>
          <a:p>
            <a:pPr lvl="1"/>
            <a:r>
              <a:rPr lang="it-IT" altLang="it-IT" dirty="0" smtClean="0"/>
              <a:t>Secondo livello</a:t>
            </a:r>
          </a:p>
          <a:p>
            <a:pPr lvl="2"/>
            <a:r>
              <a:rPr lang="it-IT" altLang="it-IT" dirty="0" smtClean="0"/>
              <a:t>Terzo livello</a:t>
            </a:r>
          </a:p>
          <a:p>
            <a:pPr lvl="3"/>
            <a:r>
              <a:rPr lang="it-IT" altLang="it-IT" dirty="0" smtClean="0"/>
              <a:t>Quarto livello</a:t>
            </a:r>
          </a:p>
          <a:p>
            <a:pPr lvl="4"/>
            <a:r>
              <a:rPr lang="it-IT" altLang="it-IT" dirty="0" smtClean="0"/>
              <a:t>Quinto livello</a:t>
            </a:r>
          </a:p>
        </p:txBody>
      </p:sp>
      <p:sp>
        <p:nvSpPr>
          <p:cNvPr id="4" name="Segnaposto data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758880" y="6356351"/>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677460A-A859-4B4B-8EBC-336B5C2762BB}" type="slidenum">
              <a:rPr lang="it-IT">
                <a:solidFill>
                  <a:prstClr val="black">
                    <a:tint val="75000"/>
                  </a:prstClr>
                </a:solidFill>
              </a:rPr>
              <a:pPr>
                <a:defRPr/>
              </a:pPr>
              <a:t>‹N›</a:t>
            </a:fld>
            <a:endParaRPr lang="it-IT">
              <a:solidFill>
                <a:prstClr val="black">
                  <a:tint val="75000"/>
                </a:prstClr>
              </a:solidFill>
            </a:endParaRPr>
          </a:p>
        </p:txBody>
      </p:sp>
      <p:pic>
        <p:nvPicPr>
          <p:cNvPr id="1033" name="Immagine 2" descr="Fondazione IRS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8694" y="116632"/>
            <a:ext cx="895794" cy="61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egnaposto piè di pagina 4"/>
          <p:cNvSpPr>
            <a:spLocks noGrp="1"/>
          </p:cNvSpPr>
          <p:nvPr>
            <p:ph type="ftr" sz="quarter" idx="3"/>
          </p:nvPr>
        </p:nvSpPr>
        <p:spPr>
          <a:xfrm>
            <a:off x="2915816" y="6383734"/>
            <a:ext cx="3680048" cy="501650"/>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it-IT" smtClean="0">
                <a:solidFill>
                  <a:prstClr val="black">
                    <a:tint val="75000"/>
                  </a:prstClr>
                </a:solidFill>
              </a:rPr>
              <a:t>Federico Butera. Non riprodurre senza autorizzazione</a:t>
            </a:r>
            <a:endParaRPr lang="it-IT" dirty="0">
              <a:solidFill>
                <a:prstClr val="black">
                  <a:tint val="75000"/>
                </a:prstClr>
              </a:solidFill>
            </a:endParaRPr>
          </a:p>
        </p:txBody>
      </p:sp>
    </p:spTree>
    <p:extLst>
      <p:ext uri="{BB962C8B-B14F-4D97-AF65-F5344CB8AC3E}">
        <p14:creationId xmlns:p14="http://schemas.microsoft.com/office/powerpoint/2010/main" val="3226590003"/>
      </p:ext>
    </p:extLst>
  </p:cSld>
  <p:clrMap bg1="lt1" tx1="dk1" bg2="lt2" tx2="dk2" accent1="accent1" accent2="accent2" accent3="accent3" accent4="accent4" accent5="accent5" accent6="accent6" hlink="hlink" folHlink="folHlink"/>
  <p:sldLayoutIdLst>
    <p:sldLayoutId id="2147483694" r:id="rId1"/>
    <p:sldLayoutId id="2147483695" r:id="rId2"/>
  </p:sldLayoutIdLst>
  <p:hf hdr="0" dt="0"/>
  <p:txStyles>
    <p:titleStyle>
      <a:lvl1pPr algn="ctr" rtl="0" eaLnBrk="0" fontAlgn="base" hangingPunct="0">
        <a:spcBef>
          <a:spcPct val="0"/>
        </a:spcBef>
        <a:spcAft>
          <a:spcPct val="0"/>
        </a:spcAft>
        <a:defRPr lang="it-IT" altLang="it-IT" sz="2400" b="1" kern="1200" smtClean="0">
          <a:solidFill>
            <a:srgbClr val="29732D"/>
          </a:solidFill>
          <a:latin typeface="+mj-lt"/>
          <a:ea typeface="+mj-ea"/>
          <a:cs typeface="+mj-cs"/>
        </a:defRPr>
      </a:lvl1pPr>
      <a:lvl2pPr algn="ctr" rtl="0" eaLnBrk="0" fontAlgn="base" hangingPunct="0">
        <a:spcBef>
          <a:spcPct val="0"/>
        </a:spcBef>
        <a:spcAft>
          <a:spcPct val="0"/>
        </a:spcAft>
        <a:defRPr sz="4400">
          <a:solidFill>
            <a:srgbClr val="015DA8"/>
          </a:solidFill>
          <a:latin typeface="Calibri" pitchFamily="34" charset="0"/>
        </a:defRPr>
      </a:lvl2pPr>
      <a:lvl3pPr algn="ctr" rtl="0" eaLnBrk="0" fontAlgn="base" hangingPunct="0">
        <a:spcBef>
          <a:spcPct val="0"/>
        </a:spcBef>
        <a:spcAft>
          <a:spcPct val="0"/>
        </a:spcAft>
        <a:defRPr sz="4400">
          <a:solidFill>
            <a:srgbClr val="015DA8"/>
          </a:solidFill>
          <a:latin typeface="Calibri" pitchFamily="34" charset="0"/>
        </a:defRPr>
      </a:lvl3pPr>
      <a:lvl4pPr algn="ctr" rtl="0" eaLnBrk="0" fontAlgn="base" hangingPunct="0">
        <a:spcBef>
          <a:spcPct val="0"/>
        </a:spcBef>
        <a:spcAft>
          <a:spcPct val="0"/>
        </a:spcAft>
        <a:defRPr sz="4400">
          <a:solidFill>
            <a:srgbClr val="015DA8"/>
          </a:solidFill>
          <a:latin typeface="Calibri" pitchFamily="34" charset="0"/>
        </a:defRPr>
      </a:lvl4pPr>
      <a:lvl5pPr algn="ctr" rtl="0" eaLnBrk="0" fontAlgn="base" hangingPunct="0">
        <a:spcBef>
          <a:spcPct val="0"/>
        </a:spcBef>
        <a:spcAft>
          <a:spcPct val="0"/>
        </a:spcAft>
        <a:defRPr sz="4400">
          <a:solidFill>
            <a:srgbClr val="015DA8"/>
          </a:solidFill>
          <a:latin typeface="Calibri" pitchFamily="34" charset="0"/>
        </a:defRPr>
      </a:lvl5pPr>
      <a:lvl6pPr marL="457200" algn="ctr" rtl="0" fontAlgn="base">
        <a:spcBef>
          <a:spcPct val="0"/>
        </a:spcBef>
        <a:spcAft>
          <a:spcPct val="0"/>
        </a:spcAft>
        <a:defRPr sz="4400">
          <a:solidFill>
            <a:srgbClr val="015DA8"/>
          </a:solidFill>
          <a:latin typeface="Calibri" pitchFamily="34" charset="0"/>
        </a:defRPr>
      </a:lvl6pPr>
      <a:lvl7pPr marL="914400" algn="ctr" rtl="0" fontAlgn="base">
        <a:spcBef>
          <a:spcPct val="0"/>
        </a:spcBef>
        <a:spcAft>
          <a:spcPct val="0"/>
        </a:spcAft>
        <a:defRPr sz="4400">
          <a:solidFill>
            <a:srgbClr val="015DA8"/>
          </a:solidFill>
          <a:latin typeface="Calibri" pitchFamily="34" charset="0"/>
        </a:defRPr>
      </a:lvl7pPr>
      <a:lvl8pPr marL="1371600" algn="ctr" rtl="0" fontAlgn="base">
        <a:spcBef>
          <a:spcPct val="0"/>
        </a:spcBef>
        <a:spcAft>
          <a:spcPct val="0"/>
        </a:spcAft>
        <a:defRPr sz="4400">
          <a:solidFill>
            <a:srgbClr val="015DA8"/>
          </a:solidFill>
          <a:latin typeface="Calibri" pitchFamily="34" charset="0"/>
        </a:defRPr>
      </a:lvl8pPr>
      <a:lvl9pPr marL="1828800" algn="ctr" rtl="0" fontAlgn="base">
        <a:spcBef>
          <a:spcPct val="0"/>
        </a:spcBef>
        <a:spcAft>
          <a:spcPct val="0"/>
        </a:spcAft>
        <a:defRPr sz="4400">
          <a:solidFill>
            <a:srgbClr val="015DA8"/>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251520" y="197768"/>
            <a:ext cx="7570177" cy="56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lgn="l"/>
            <a:r>
              <a:rPr lang="it-IT" altLang="it-IT" smtClean="0"/>
              <a:t>Fare clic per modificare lo stile del titolo</a:t>
            </a:r>
          </a:p>
        </p:txBody>
      </p:sp>
      <p:sp>
        <p:nvSpPr>
          <p:cNvPr id="1027" name="Segnaposto testo 2"/>
          <p:cNvSpPr>
            <a:spLocks noGrp="1"/>
          </p:cNvSpPr>
          <p:nvPr>
            <p:ph type="body" idx="1"/>
          </p:nvPr>
        </p:nvSpPr>
        <p:spPr bwMode="auto">
          <a:xfrm>
            <a:off x="314191" y="1052736"/>
            <a:ext cx="7570177"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dirty="0" smtClean="0"/>
              <a:t>Fare clic per modificare stili del testo dello schema</a:t>
            </a:r>
          </a:p>
          <a:p>
            <a:pPr lvl="1"/>
            <a:r>
              <a:rPr lang="it-IT" altLang="it-IT" dirty="0" smtClean="0"/>
              <a:t>Secondo livello</a:t>
            </a:r>
          </a:p>
          <a:p>
            <a:pPr lvl="2"/>
            <a:r>
              <a:rPr lang="it-IT" altLang="it-IT" dirty="0" smtClean="0"/>
              <a:t>Terzo livello</a:t>
            </a:r>
          </a:p>
          <a:p>
            <a:pPr lvl="3"/>
            <a:r>
              <a:rPr lang="it-IT" altLang="it-IT" dirty="0" smtClean="0"/>
              <a:t>Quarto livello</a:t>
            </a:r>
          </a:p>
          <a:p>
            <a:pPr lvl="4"/>
            <a:r>
              <a:rPr lang="it-IT" altLang="it-IT" dirty="0" smtClean="0"/>
              <a:t>Quinto livello</a:t>
            </a:r>
          </a:p>
        </p:txBody>
      </p:sp>
      <p:sp>
        <p:nvSpPr>
          <p:cNvPr id="4" name="Segnaposto data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758880" y="6356351"/>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677460A-A859-4B4B-8EBC-336B5C2762BB}" type="slidenum">
              <a:rPr lang="it-IT">
                <a:solidFill>
                  <a:prstClr val="black">
                    <a:tint val="75000"/>
                  </a:prstClr>
                </a:solidFill>
              </a:rPr>
              <a:pPr>
                <a:defRPr/>
              </a:pPr>
              <a:t>‹N›</a:t>
            </a:fld>
            <a:endParaRPr lang="it-IT">
              <a:solidFill>
                <a:prstClr val="black">
                  <a:tint val="75000"/>
                </a:prstClr>
              </a:solidFill>
            </a:endParaRPr>
          </a:p>
        </p:txBody>
      </p:sp>
      <p:pic>
        <p:nvPicPr>
          <p:cNvPr id="1033" name="Immagine 2" descr="Fondazione IRS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8694" y="116632"/>
            <a:ext cx="895794" cy="61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egnaposto piè di pagina 4"/>
          <p:cNvSpPr>
            <a:spLocks noGrp="1"/>
          </p:cNvSpPr>
          <p:nvPr>
            <p:ph type="ftr" sz="quarter" idx="3"/>
          </p:nvPr>
        </p:nvSpPr>
        <p:spPr>
          <a:xfrm>
            <a:off x="2915816" y="6383734"/>
            <a:ext cx="3680048" cy="501650"/>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it-IT" smtClean="0">
                <a:solidFill>
                  <a:prstClr val="black">
                    <a:tint val="75000"/>
                  </a:prstClr>
                </a:solidFill>
              </a:rPr>
              <a:t>Federico Butera. Non riprodurre senza autorizzazione</a:t>
            </a:r>
            <a:endParaRPr lang="it-IT" dirty="0">
              <a:solidFill>
                <a:prstClr val="black">
                  <a:tint val="75000"/>
                </a:prstClr>
              </a:solidFill>
            </a:endParaRPr>
          </a:p>
        </p:txBody>
      </p:sp>
    </p:spTree>
    <p:extLst>
      <p:ext uri="{BB962C8B-B14F-4D97-AF65-F5344CB8AC3E}">
        <p14:creationId xmlns:p14="http://schemas.microsoft.com/office/powerpoint/2010/main" val="2585004233"/>
      </p:ext>
    </p:extLst>
  </p:cSld>
  <p:clrMap bg1="lt1" tx1="dk1" bg2="lt2" tx2="dk2" accent1="accent1" accent2="accent2" accent3="accent3" accent4="accent4" accent5="accent5" accent6="accent6" hlink="hlink" folHlink="folHlink"/>
  <p:sldLayoutIdLst>
    <p:sldLayoutId id="2147483697" r:id="rId1"/>
    <p:sldLayoutId id="2147483698" r:id="rId2"/>
  </p:sldLayoutIdLst>
  <p:hf hdr="0" dt="0"/>
  <p:txStyles>
    <p:titleStyle>
      <a:lvl1pPr algn="ctr" rtl="0" eaLnBrk="0" fontAlgn="base" hangingPunct="0">
        <a:spcBef>
          <a:spcPct val="0"/>
        </a:spcBef>
        <a:spcAft>
          <a:spcPct val="0"/>
        </a:spcAft>
        <a:defRPr lang="it-IT" altLang="it-IT" sz="2400" b="1" kern="1200" smtClean="0">
          <a:solidFill>
            <a:srgbClr val="29732D"/>
          </a:solidFill>
          <a:latin typeface="+mj-lt"/>
          <a:ea typeface="+mj-ea"/>
          <a:cs typeface="+mj-cs"/>
        </a:defRPr>
      </a:lvl1pPr>
      <a:lvl2pPr algn="ctr" rtl="0" eaLnBrk="0" fontAlgn="base" hangingPunct="0">
        <a:spcBef>
          <a:spcPct val="0"/>
        </a:spcBef>
        <a:spcAft>
          <a:spcPct val="0"/>
        </a:spcAft>
        <a:defRPr sz="4400">
          <a:solidFill>
            <a:srgbClr val="015DA8"/>
          </a:solidFill>
          <a:latin typeface="Calibri" pitchFamily="34" charset="0"/>
        </a:defRPr>
      </a:lvl2pPr>
      <a:lvl3pPr algn="ctr" rtl="0" eaLnBrk="0" fontAlgn="base" hangingPunct="0">
        <a:spcBef>
          <a:spcPct val="0"/>
        </a:spcBef>
        <a:spcAft>
          <a:spcPct val="0"/>
        </a:spcAft>
        <a:defRPr sz="4400">
          <a:solidFill>
            <a:srgbClr val="015DA8"/>
          </a:solidFill>
          <a:latin typeface="Calibri" pitchFamily="34" charset="0"/>
        </a:defRPr>
      </a:lvl3pPr>
      <a:lvl4pPr algn="ctr" rtl="0" eaLnBrk="0" fontAlgn="base" hangingPunct="0">
        <a:spcBef>
          <a:spcPct val="0"/>
        </a:spcBef>
        <a:spcAft>
          <a:spcPct val="0"/>
        </a:spcAft>
        <a:defRPr sz="4400">
          <a:solidFill>
            <a:srgbClr val="015DA8"/>
          </a:solidFill>
          <a:latin typeface="Calibri" pitchFamily="34" charset="0"/>
        </a:defRPr>
      </a:lvl4pPr>
      <a:lvl5pPr algn="ctr" rtl="0" eaLnBrk="0" fontAlgn="base" hangingPunct="0">
        <a:spcBef>
          <a:spcPct val="0"/>
        </a:spcBef>
        <a:spcAft>
          <a:spcPct val="0"/>
        </a:spcAft>
        <a:defRPr sz="4400">
          <a:solidFill>
            <a:srgbClr val="015DA8"/>
          </a:solidFill>
          <a:latin typeface="Calibri" pitchFamily="34" charset="0"/>
        </a:defRPr>
      </a:lvl5pPr>
      <a:lvl6pPr marL="457200" algn="ctr" rtl="0" fontAlgn="base">
        <a:spcBef>
          <a:spcPct val="0"/>
        </a:spcBef>
        <a:spcAft>
          <a:spcPct val="0"/>
        </a:spcAft>
        <a:defRPr sz="4400">
          <a:solidFill>
            <a:srgbClr val="015DA8"/>
          </a:solidFill>
          <a:latin typeface="Calibri" pitchFamily="34" charset="0"/>
        </a:defRPr>
      </a:lvl6pPr>
      <a:lvl7pPr marL="914400" algn="ctr" rtl="0" fontAlgn="base">
        <a:spcBef>
          <a:spcPct val="0"/>
        </a:spcBef>
        <a:spcAft>
          <a:spcPct val="0"/>
        </a:spcAft>
        <a:defRPr sz="4400">
          <a:solidFill>
            <a:srgbClr val="015DA8"/>
          </a:solidFill>
          <a:latin typeface="Calibri" pitchFamily="34" charset="0"/>
        </a:defRPr>
      </a:lvl7pPr>
      <a:lvl8pPr marL="1371600" algn="ctr" rtl="0" fontAlgn="base">
        <a:spcBef>
          <a:spcPct val="0"/>
        </a:spcBef>
        <a:spcAft>
          <a:spcPct val="0"/>
        </a:spcAft>
        <a:defRPr sz="4400">
          <a:solidFill>
            <a:srgbClr val="015DA8"/>
          </a:solidFill>
          <a:latin typeface="Calibri" pitchFamily="34" charset="0"/>
        </a:defRPr>
      </a:lvl8pPr>
      <a:lvl9pPr marL="1828800" algn="ctr" rtl="0" fontAlgn="base">
        <a:spcBef>
          <a:spcPct val="0"/>
        </a:spcBef>
        <a:spcAft>
          <a:spcPct val="0"/>
        </a:spcAft>
        <a:defRPr sz="4400">
          <a:solidFill>
            <a:srgbClr val="015DA8"/>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solidFill>
                  <a:prstClr val="black">
                    <a:tint val="75000"/>
                  </a:prstClr>
                </a:solidFill>
              </a:rPr>
              <a:t>Federico Butera. Non riprodurre senza autorizzazione</a:t>
            </a:r>
            <a:endParaRPr lang="it-IT">
              <a:solidFill>
                <a:prstClr val="black">
                  <a:tint val="75000"/>
                </a:prstClr>
              </a:solidFill>
            </a:endParaRPr>
          </a:p>
        </p:txBody>
      </p:sp>
      <p:pic>
        <p:nvPicPr>
          <p:cNvPr id="8" name="Immagine 2" descr="Fondazione IRSO.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68694" y="116632"/>
            <a:ext cx="895794" cy="61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egnaposto numero diapositiva 5"/>
          <p:cNvSpPr>
            <a:spLocks noGrp="1"/>
          </p:cNvSpPr>
          <p:nvPr>
            <p:ph type="sldNum" sz="quarter" idx="4"/>
          </p:nvPr>
        </p:nvSpPr>
        <p:spPr>
          <a:xfrm>
            <a:off x="6758880" y="6356351"/>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677460A-A859-4B4B-8EBC-336B5C2762BB}" type="slidenum">
              <a:rPr lang="it-IT">
                <a:solidFill>
                  <a:prstClr val="black">
                    <a:tint val="75000"/>
                  </a:prstClr>
                </a:solidFill>
              </a:rPr>
              <a:pPr>
                <a:defRPr/>
              </a:pPr>
              <a:t>‹N›</a:t>
            </a:fld>
            <a:endParaRPr lang="it-IT">
              <a:solidFill>
                <a:prstClr val="black">
                  <a:tint val="75000"/>
                </a:prstClr>
              </a:solidFill>
            </a:endParaRPr>
          </a:p>
        </p:txBody>
      </p:sp>
      <p:sp>
        <p:nvSpPr>
          <p:cNvPr id="10" name="Segnaposto piè di pagina 4"/>
          <p:cNvSpPr txBox="1">
            <a:spLocks/>
          </p:cNvSpPr>
          <p:nvPr/>
        </p:nvSpPr>
        <p:spPr>
          <a:xfrm>
            <a:off x="2915816" y="6383734"/>
            <a:ext cx="3680048" cy="501650"/>
          </a:xfrm>
          <a:prstGeom prst="rect">
            <a:avLst/>
          </a:prstGeom>
        </p:spPr>
        <p:txBody>
          <a:bodyPr vert="horz" lIns="91440" tIns="45720" rIns="91440" bIns="45720" rtlCol="0" anchor="ctr"/>
          <a:lstStyle>
            <a:defPPr>
              <a:defRPr lang="it-IT"/>
            </a:defPPr>
            <a:lvl1pPr marL="0" algn="ct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mtClean="0">
                <a:solidFill>
                  <a:prstClr val="black">
                    <a:tint val="75000"/>
                  </a:prstClr>
                </a:solidFill>
              </a:rPr>
              <a:t>Federico Butera. Non riprodurre senza autorizzazione</a:t>
            </a:r>
            <a:endParaRPr lang="it-IT" dirty="0">
              <a:solidFill>
                <a:prstClr val="black">
                  <a:tint val="75000"/>
                </a:prstClr>
              </a:solidFill>
            </a:endParaRPr>
          </a:p>
        </p:txBody>
      </p:sp>
    </p:spTree>
    <p:extLst>
      <p:ext uri="{BB962C8B-B14F-4D97-AF65-F5344CB8AC3E}">
        <p14:creationId xmlns:p14="http://schemas.microsoft.com/office/powerpoint/2010/main" val="427817696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557213"/>
            <a:ext cx="8229600" cy="114300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68313" y="1916113"/>
            <a:ext cx="8229600" cy="421005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p:txBody>
      </p:sp>
      <p:sp>
        <p:nvSpPr>
          <p:cNvPr id="1030" name="Rectangle 6"/>
          <p:cNvSpPr>
            <a:spLocks noGrp="1" noChangeArrowheads="1"/>
          </p:cNvSpPr>
          <p:nvPr>
            <p:ph type="sldNum" sz="quarter" idx="4"/>
          </p:nvPr>
        </p:nvSpPr>
        <p:spPr bwMode="auto">
          <a:xfrm>
            <a:off x="3516313" y="6453188"/>
            <a:ext cx="2133600" cy="376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02060"/>
                </a:solidFill>
              </a:defRPr>
            </a:lvl1pPr>
          </a:lstStyle>
          <a:p>
            <a:fld id="{DCCBD8D4-A802-4F6C-AD7B-0D5D04A06936}" type="slidenum">
              <a:rPr lang="it-IT" smtClean="0"/>
              <a:pPr/>
              <a:t>‹N›</a:t>
            </a:fld>
            <a:endParaRPr lang="it-IT" dirty="0"/>
          </a:p>
        </p:txBody>
      </p:sp>
      <p:pic>
        <p:nvPicPr>
          <p:cNvPr id="6" name="Immagine 5" descr="Logo Fondazione Irso 2013.jpg"/>
          <p:cNvPicPr>
            <a:picLocks noChangeAspect="1"/>
          </p:cNvPicPr>
          <p:nvPr/>
        </p:nvPicPr>
        <p:blipFill>
          <a:blip r:embed="rId15" cstate="print"/>
          <a:stretch>
            <a:fillRect/>
          </a:stretch>
        </p:blipFill>
        <p:spPr>
          <a:xfrm>
            <a:off x="7524328" y="116632"/>
            <a:ext cx="1242053" cy="537172"/>
          </a:xfrm>
          <a:prstGeom prst="rect">
            <a:avLst/>
          </a:prstGeom>
        </p:spPr>
      </p:pic>
      <p:sp>
        <p:nvSpPr>
          <p:cNvPr id="8" name="Segnaposto piè di pagina 4"/>
          <p:cNvSpPr>
            <a:spLocks noGrp="1"/>
          </p:cNvSpPr>
          <p:nvPr>
            <p:ph type="ftr" sz="quarter" idx="3"/>
          </p:nvPr>
        </p:nvSpPr>
        <p:spPr>
          <a:xfrm>
            <a:off x="2915816" y="6383734"/>
            <a:ext cx="3680048" cy="501650"/>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it-IT" smtClean="0">
                <a:solidFill>
                  <a:prstClr val="black">
                    <a:tint val="75000"/>
                  </a:prstClr>
                </a:solidFill>
              </a:rPr>
              <a:t>Federico Butera. Non riprodurre senza autorizzazione</a:t>
            </a:r>
            <a:endParaRPr lang="it-IT" dirty="0">
              <a:solidFill>
                <a:prstClr val="black">
                  <a:tint val="75000"/>
                </a:prstClr>
              </a:solidFill>
            </a:endParaRPr>
          </a:p>
        </p:txBody>
      </p:sp>
    </p:spTree>
    <p:extLst>
      <p:ext uri="{BB962C8B-B14F-4D97-AF65-F5344CB8AC3E}">
        <p14:creationId xmlns:p14="http://schemas.microsoft.com/office/powerpoint/2010/main" val="104266842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hf hdr="0" dt="0"/>
  <p:txStyles>
    <p:titleStyle>
      <a:lvl1pPr algn="ctr" defTabSz="457200" rtl="0" eaLnBrk="1" fontAlgn="base" hangingPunct="1">
        <a:spcBef>
          <a:spcPct val="0"/>
        </a:spcBef>
        <a:spcAft>
          <a:spcPct val="0"/>
        </a:spcAft>
        <a:defRPr sz="2400" b="1">
          <a:solidFill>
            <a:srgbClr val="17385F"/>
          </a:solidFill>
          <a:latin typeface="+mj-lt"/>
          <a:ea typeface="+mj-ea"/>
          <a:cs typeface="+mj-cs"/>
        </a:defRPr>
      </a:lvl1pPr>
      <a:lvl2pPr algn="ctr" defTabSz="457200" rtl="0" eaLnBrk="1" fontAlgn="base" hangingPunct="1">
        <a:spcBef>
          <a:spcPct val="0"/>
        </a:spcBef>
        <a:spcAft>
          <a:spcPct val="0"/>
        </a:spcAft>
        <a:defRPr sz="2400" b="1">
          <a:solidFill>
            <a:srgbClr val="17385F"/>
          </a:solidFill>
          <a:latin typeface="Arial" charset="0"/>
          <a:cs typeface="Arial" charset="0"/>
        </a:defRPr>
      </a:lvl2pPr>
      <a:lvl3pPr algn="ctr" defTabSz="457200" rtl="0" eaLnBrk="1" fontAlgn="base" hangingPunct="1">
        <a:spcBef>
          <a:spcPct val="0"/>
        </a:spcBef>
        <a:spcAft>
          <a:spcPct val="0"/>
        </a:spcAft>
        <a:defRPr sz="2400" b="1">
          <a:solidFill>
            <a:srgbClr val="17385F"/>
          </a:solidFill>
          <a:latin typeface="Arial" charset="0"/>
          <a:cs typeface="Arial" charset="0"/>
        </a:defRPr>
      </a:lvl3pPr>
      <a:lvl4pPr algn="ctr" defTabSz="457200" rtl="0" eaLnBrk="1" fontAlgn="base" hangingPunct="1">
        <a:spcBef>
          <a:spcPct val="0"/>
        </a:spcBef>
        <a:spcAft>
          <a:spcPct val="0"/>
        </a:spcAft>
        <a:defRPr sz="2400" b="1">
          <a:solidFill>
            <a:srgbClr val="17385F"/>
          </a:solidFill>
          <a:latin typeface="Arial" charset="0"/>
          <a:cs typeface="Arial" charset="0"/>
        </a:defRPr>
      </a:lvl4pPr>
      <a:lvl5pPr algn="ctr" defTabSz="457200" rtl="0" eaLnBrk="1" fontAlgn="base" hangingPunct="1">
        <a:spcBef>
          <a:spcPct val="0"/>
        </a:spcBef>
        <a:spcAft>
          <a:spcPct val="0"/>
        </a:spcAft>
        <a:defRPr sz="2400" b="1">
          <a:solidFill>
            <a:srgbClr val="17385F"/>
          </a:solidFill>
          <a:latin typeface="Arial" charset="0"/>
          <a:cs typeface="Arial" charset="0"/>
        </a:defRPr>
      </a:lvl5pPr>
      <a:lvl6pPr marL="457200" algn="ctr" defTabSz="457200" rtl="0" eaLnBrk="1" fontAlgn="base" hangingPunct="1">
        <a:spcBef>
          <a:spcPct val="0"/>
        </a:spcBef>
        <a:spcAft>
          <a:spcPct val="0"/>
        </a:spcAft>
        <a:defRPr sz="2400" b="1">
          <a:solidFill>
            <a:srgbClr val="17385F"/>
          </a:solidFill>
          <a:latin typeface="Arial" charset="0"/>
          <a:cs typeface="Arial" charset="0"/>
        </a:defRPr>
      </a:lvl6pPr>
      <a:lvl7pPr marL="914400" algn="ctr" defTabSz="457200" rtl="0" eaLnBrk="1" fontAlgn="base" hangingPunct="1">
        <a:spcBef>
          <a:spcPct val="0"/>
        </a:spcBef>
        <a:spcAft>
          <a:spcPct val="0"/>
        </a:spcAft>
        <a:defRPr sz="2400" b="1">
          <a:solidFill>
            <a:srgbClr val="17385F"/>
          </a:solidFill>
          <a:latin typeface="Arial" charset="0"/>
          <a:cs typeface="Arial" charset="0"/>
        </a:defRPr>
      </a:lvl7pPr>
      <a:lvl8pPr marL="1371600" algn="ctr" defTabSz="457200" rtl="0" eaLnBrk="1" fontAlgn="base" hangingPunct="1">
        <a:spcBef>
          <a:spcPct val="0"/>
        </a:spcBef>
        <a:spcAft>
          <a:spcPct val="0"/>
        </a:spcAft>
        <a:defRPr sz="2400" b="1">
          <a:solidFill>
            <a:srgbClr val="17385F"/>
          </a:solidFill>
          <a:latin typeface="Arial" charset="0"/>
          <a:cs typeface="Arial" charset="0"/>
        </a:defRPr>
      </a:lvl8pPr>
      <a:lvl9pPr marL="1828800" algn="ctr" defTabSz="457200" rtl="0" eaLnBrk="1" fontAlgn="base" hangingPunct="1">
        <a:spcBef>
          <a:spcPct val="0"/>
        </a:spcBef>
        <a:spcAft>
          <a:spcPct val="0"/>
        </a:spcAft>
        <a:defRPr sz="2400" b="1">
          <a:solidFill>
            <a:srgbClr val="17385F"/>
          </a:solidFill>
          <a:latin typeface="Arial" charset="0"/>
          <a:cs typeface="Arial" charset="0"/>
        </a:defRPr>
      </a:lvl9pPr>
    </p:titleStyle>
    <p:bodyStyle>
      <a:lvl1pPr marL="342900" indent="-342900" algn="l" defTabSz="457200" rtl="0" eaLnBrk="1" fontAlgn="base" hangingPunct="1">
        <a:spcBef>
          <a:spcPct val="20000"/>
        </a:spcBef>
        <a:spcAft>
          <a:spcPct val="0"/>
        </a:spcAft>
        <a:buFont typeface="Arial" charset="0"/>
        <a:defRPr sz="1600">
          <a:solidFill>
            <a:schemeClr val="tx1"/>
          </a:solidFill>
          <a:latin typeface="+mn-lt"/>
          <a:ea typeface="+mn-ea"/>
          <a:cs typeface="+mn-cs"/>
        </a:defRPr>
      </a:lvl1pPr>
      <a:lvl2pPr marL="742950" indent="-285750" algn="l" defTabSz="457200" rtl="0" eaLnBrk="1" fontAlgn="base" hangingPunct="1">
        <a:spcBef>
          <a:spcPct val="20000"/>
        </a:spcBef>
        <a:spcAft>
          <a:spcPct val="0"/>
        </a:spcAft>
        <a:buChar char="•"/>
        <a:defRPr sz="1600">
          <a:solidFill>
            <a:schemeClr val="tx1"/>
          </a:solidFill>
          <a:latin typeface="+mn-lt"/>
          <a:cs typeface="+mn-cs"/>
        </a:defRPr>
      </a:lvl2pPr>
      <a:lvl3pPr marL="1143000" indent="-228600" algn="l" defTabSz="457200" rtl="0" eaLnBrk="1" fontAlgn="base" hangingPunct="1">
        <a:spcBef>
          <a:spcPct val="20000"/>
        </a:spcBef>
        <a:spcAft>
          <a:spcPct val="0"/>
        </a:spcAft>
        <a:buFont typeface="Arial" charset="0"/>
        <a:buChar char="•"/>
        <a:defRPr sz="1400">
          <a:solidFill>
            <a:schemeClr val="tx1"/>
          </a:solidFill>
          <a:latin typeface="+mn-lt"/>
          <a:cs typeface="+mn-cs"/>
        </a:defRPr>
      </a:lvl3pPr>
      <a:lvl4pPr marL="1600200" indent="-228600" algn="l" defTabSz="457200" rtl="0" eaLnBrk="1" fontAlgn="base" hangingPunct="1">
        <a:spcBef>
          <a:spcPct val="20000"/>
        </a:spcBef>
        <a:spcAft>
          <a:spcPct val="0"/>
        </a:spcAft>
        <a:buFont typeface="Arial" charset="0"/>
        <a:buChar char="•"/>
        <a:defRPr sz="1400">
          <a:solidFill>
            <a:schemeClr val="tx1"/>
          </a:solidFill>
          <a:latin typeface="+mn-lt"/>
          <a:cs typeface="+mn-cs"/>
        </a:defRPr>
      </a:lvl4pPr>
      <a:lvl5pPr marL="2057400" indent="-228600" algn="l" defTabSz="457200" rtl="0" eaLnBrk="1" fontAlgn="base" hangingPunct="1">
        <a:spcBef>
          <a:spcPct val="20000"/>
        </a:spcBef>
        <a:spcAft>
          <a:spcPct val="0"/>
        </a:spcAft>
        <a:buFont typeface="Arial" charset="0"/>
        <a:buChar char="•"/>
        <a:defRPr sz="1400">
          <a:solidFill>
            <a:schemeClr val="tx1"/>
          </a:solidFill>
          <a:latin typeface="+mn-lt"/>
          <a:cs typeface="+mn-cs"/>
        </a:defRPr>
      </a:lvl5pPr>
      <a:lvl6pPr marL="2514600" indent="-228600" algn="l" defTabSz="457200" rtl="0" eaLnBrk="1" fontAlgn="base" hangingPunct="1">
        <a:spcBef>
          <a:spcPct val="20000"/>
        </a:spcBef>
        <a:spcAft>
          <a:spcPct val="0"/>
        </a:spcAft>
        <a:buFont typeface="Arial" charset="0"/>
        <a:buChar char="•"/>
        <a:defRPr sz="1400">
          <a:solidFill>
            <a:schemeClr val="tx1"/>
          </a:solidFill>
          <a:latin typeface="+mn-lt"/>
          <a:cs typeface="+mn-cs"/>
        </a:defRPr>
      </a:lvl6pPr>
      <a:lvl7pPr marL="2971800" indent="-228600" algn="l" defTabSz="457200" rtl="0" eaLnBrk="1" fontAlgn="base" hangingPunct="1">
        <a:spcBef>
          <a:spcPct val="20000"/>
        </a:spcBef>
        <a:spcAft>
          <a:spcPct val="0"/>
        </a:spcAft>
        <a:buFont typeface="Arial" charset="0"/>
        <a:buChar char="•"/>
        <a:defRPr sz="1400">
          <a:solidFill>
            <a:schemeClr val="tx1"/>
          </a:solidFill>
          <a:latin typeface="+mn-lt"/>
          <a:cs typeface="+mn-cs"/>
        </a:defRPr>
      </a:lvl7pPr>
      <a:lvl8pPr marL="3429000" indent="-228600" algn="l" defTabSz="457200" rtl="0" eaLnBrk="1" fontAlgn="base" hangingPunct="1">
        <a:spcBef>
          <a:spcPct val="20000"/>
        </a:spcBef>
        <a:spcAft>
          <a:spcPct val="0"/>
        </a:spcAft>
        <a:buFont typeface="Arial" charset="0"/>
        <a:buChar char="•"/>
        <a:defRPr sz="1400">
          <a:solidFill>
            <a:schemeClr val="tx1"/>
          </a:solidFill>
          <a:latin typeface="+mn-lt"/>
          <a:cs typeface="+mn-cs"/>
        </a:defRPr>
      </a:lvl8pPr>
      <a:lvl9pPr marL="3886200" indent="-228600" algn="l" defTabSz="457200" rtl="0" eaLnBrk="1" fontAlgn="base" hangingPunct="1">
        <a:spcBef>
          <a:spcPct val="20000"/>
        </a:spcBef>
        <a:spcAft>
          <a:spcPct val="0"/>
        </a:spcAft>
        <a:buFont typeface="Arial" charset="0"/>
        <a:buChar char="•"/>
        <a:defRPr sz="14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it.wikipedia.org/wiki/Federico_Butera" TargetMode="External"/><Relationship Id="rId2" Type="http://schemas.openxmlformats.org/officeDocument/2006/relationships/hyperlink" Target="http://www.irso.i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37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2388" cy="693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6"/>
          <p:cNvSpPr/>
          <p:nvPr/>
        </p:nvSpPr>
        <p:spPr bwMode="auto">
          <a:xfrm>
            <a:off x="132" y="3933056"/>
            <a:ext cx="9252388" cy="2304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365125" eaLnBrk="0" hangingPunct="0">
              <a:defRPr>
                <a:solidFill>
                  <a:schemeClr val="tx1"/>
                </a:solidFill>
                <a:latin typeface="Arial" charset="0"/>
                <a:cs typeface="Arial" charset="0"/>
              </a:defRPr>
            </a:lvl1pPr>
            <a:lvl2pPr marL="830263" indent="-285750" eaLnBrk="0" hangingPunct="0">
              <a:defRPr>
                <a:solidFill>
                  <a:schemeClr val="tx1"/>
                </a:solidFill>
                <a:latin typeface="Arial" charset="0"/>
                <a:cs typeface="Arial" charset="0"/>
              </a:defRPr>
            </a:lvl2pPr>
            <a:lvl3pPr marL="1238250" indent="-228600" eaLnBrk="0" hangingPunct="0">
              <a:defRPr>
                <a:solidFill>
                  <a:schemeClr val="tx1"/>
                </a:solidFill>
                <a:latin typeface="Arial" charset="0"/>
                <a:cs typeface="Arial" charset="0"/>
              </a:defRPr>
            </a:lvl3pPr>
            <a:lvl4pPr marL="1646238"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endParaRPr lang="it-IT" altLang="it-IT" sz="2400" b="1" dirty="0">
              <a:solidFill>
                <a:srgbClr val="0000CC"/>
              </a:solidFill>
            </a:endParaRPr>
          </a:p>
        </p:txBody>
      </p:sp>
      <p:sp>
        <p:nvSpPr>
          <p:cNvPr id="2" name="Rettangolo 1"/>
          <p:cNvSpPr/>
          <p:nvPr/>
        </p:nvSpPr>
        <p:spPr>
          <a:xfrm>
            <a:off x="216024" y="3861048"/>
            <a:ext cx="7956376" cy="2123658"/>
          </a:xfrm>
          <a:prstGeom prst="rect">
            <a:avLst/>
          </a:prstGeom>
        </p:spPr>
        <p:txBody>
          <a:bodyPr wrap="square">
            <a:spAutoFit/>
          </a:bodyPr>
          <a:lstStyle/>
          <a:p>
            <a:r>
              <a:rPr lang="it-IT" sz="2400" b="1" dirty="0">
                <a:solidFill>
                  <a:srgbClr val="002060"/>
                </a:solidFill>
              </a:rPr>
              <a:t>SNA, </a:t>
            </a:r>
            <a:r>
              <a:rPr lang="it-IT" sz="2400" b="1" dirty="0" smtClean="0">
                <a:solidFill>
                  <a:srgbClr val="002060"/>
                </a:solidFill>
              </a:rPr>
              <a:t>Network dei Direttori del Personale , 23 </a:t>
            </a:r>
            <a:r>
              <a:rPr lang="it-IT" sz="2400" b="1" dirty="0">
                <a:solidFill>
                  <a:srgbClr val="002060"/>
                </a:solidFill>
              </a:rPr>
              <a:t>Maggio 2019</a:t>
            </a:r>
          </a:p>
          <a:p>
            <a:pPr lvl="0"/>
            <a:r>
              <a:rPr lang="it-IT" sz="2000" b="1" dirty="0" smtClean="0">
                <a:solidFill>
                  <a:srgbClr val="29732D"/>
                </a:solidFill>
              </a:rPr>
              <a:t>Progettare insieme tecnologia</a:t>
            </a:r>
            <a:r>
              <a:rPr lang="it-IT" sz="2000" b="1" dirty="0">
                <a:solidFill>
                  <a:srgbClr val="29732D"/>
                </a:solidFill>
              </a:rPr>
              <a:t>, organizzazione, lavoro </a:t>
            </a:r>
          </a:p>
          <a:p>
            <a:pPr lvl="0"/>
            <a:r>
              <a:rPr lang="it-IT" sz="2000" b="1" dirty="0">
                <a:solidFill>
                  <a:srgbClr val="29732D"/>
                </a:solidFill>
              </a:rPr>
              <a:t>nelle Pubbliche </a:t>
            </a:r>
            <a:r>
              <a:rPr lang="it-IT" sz="2000" b="1" dirty="0" smtClean="0">
                <a:solidFill>
                  <a:srgbClr val="29732D"/>
                </a:solidFill>
              </a:rPr>
              <a:t>Amministrazioni</a:t>
            </a:r>
          </a:p>
          <a:p>
            <a:pPr lvl="0"/>
            <a:r>
              <a:rPr lang="it-IT" sz="2000" b="1" i="1" dirty="0" smtClean="0">
                <a:solidFill>
                  <a:srgbClr val="29732D"/>
                </a:solidFill>
              </a:rPr>
              <a:t>Federico </a:t>
            </a:r>
            <a:r>
              <a:rPr lang="it-IT" sz="2000" b="1" i="1" dirty="0">
                <a:solidFill>
                  <a:srgbClr val="29732D"/>
                </a:solidFill>
              </a:rPr>
              <a:t>Butera</a:t>
            </a:r>
          </a:p>
          <a:p>
            <a:pPr lvl="0" indent="-190500"/>
            <a:r>
              <a:rPr lang="it-IT" sz="1600" b="1" i="1" dirty="0">
                <a:solidFill>
                  <a:srgbClr val="29732D"/>
                </a:solidFill>
              </a:rPr>
              <a:t>Professore Emerito, Università di Milano Bicocca e Sapienza Roma</a:t>
            </a:r>
          </a:p>
          <a:p>
            <a:pPr lvl="0" indent="-190500"/>
            <a:r>
              <a:rPr lang="it-IT" sz="1600" b="1" i="1" dirty="0">
                <a:solidFill>
                  <a:srgbClr val="29732D"/>
                </a:solidFill>
              </a:rPr>
              <a:t>Presidente Fondazione </a:t>
            </a:r>
            <a:r>
              <a:rPr lang="it-IT" sz="1600" b="1" i="1" dirty="0" err="1">
                <a:solidFill>
                  <a:srgbClr val="29732D"/>
                </a:solidFill>
              </a:rPr>
              <a:t>Irso</a:t>
            </a:r>
            <a:endParaRPr lang="it-IT" sz="1600" b="1" i="1" dirty="0">
              <a:solidFill>
                <a:srgbClr val="29732D"/>
              </a:solidFill>
            </a:endParaRPr>
          </a:p>
          <a:p>
            <a:pPr lvl="0" indent="-190500"/>
            <a:r>
              <a:rPr lang="it-IT" sz="1600" b="1" i="1" dirty="0">
                <a:solidFill>
                  <a:srgbClr val="29732D"/>
                </a:solidFill>
              </a:rPr>
              <a:t>Direttore Studi Organizzativi</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537" y="4795043"/>
            <a:ext cx="1450975"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numero diapositiva 2"/>
          <p:cNvSpPr>
            <a:spLocks noGrp="1"/>
          </p:cNvSpPr>
          <p:nvPr>
            <p:ph type="sldNum" sz="quarter" idx="4294967295"/>
          </p:nvPr>
        </p:nvSpPr>
        <p:spPr>
          <a:xfrm>
            <a:off x="5967046" y="6356351"/>
            <a:ext cx="2133600" cy="365125"/>
          </a:xfrm>
        </p:spPr>
        <p:txBody>
          <a:bodyPr/>
          <a:lstStyle/>
          <a:p>
            <a:pPr>
              <a:defRPr/>
            </a:pPr>
            <a:fld id="{3E0BBA4F-0DA7-44DC-A506-9D510FABB8D0}" type="slidenum">
              <a:rPr lang="it-IT" smtClean="0">
                <a:solidFill>
                  <a:prstClr val="black">
                    <a:tint val="75000"/>
                  </a:prstClr>
                </a:solidFill>
              </a:rPr>
              <a:pPr>
                <a:defRPr/>
              </a:pPr>
              <a:t>1</a:t>
            </a:fld>
            <a:endParaRPr lang="it-IT">
              <a:solidFill>
                <a:prstClr val="black">
                  <a:tint val="75000"/>
                </a:prstClr>
              </a:solidFill>
            </a:endParaRPr>
          </a:p>
        </p:txBody>
      </p:sp>
    </p:spTree>
    <p:extLst>
      <p:ext uri="{BB962C8B-B14F-4D97-AF65-F5344CB8AC3E}">
        <p14:creationId xmlns:p14="http://schemas.microsoft.com/office/powerpoint/2010/main" val="1981658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53752"/>
            <a:ext cx="8291264" cy="1143000"/>
          </a:xfrm>
        </p:spPr>
        <p:txBody>
          <a:bodyPr vert="horz" lIns="91440" tIns="45720" rIns="91440" bIns="45720" rtlCol="0" anchor="ctr">
            <a:noAutofit/>
          </a:bodyPr>
          <a:lstStyle/>
          <a:p>
            <a:pPr algn="l"/>
            <a:r>
              <a:rPr lang="it-IT" sz="2400" b="1" dirty="0" smtClean="0">
                <a:solidFill>
                  <a:srgbClr val="29732D"/>
                </a:solidFill>
              </a:rPr>
              <a:t>3. La Quarta rivoluzione industriale</a:t>
            </a:r>
            <a:br>
              <a:rPr lang="it-IT" sz="2400" b="1" dirty="0" smtClean="0">
                <a:solidFill>
                  <a:srgbClr val="29732D"/>
                </a:solidFill>
              </a:rPr>
            </a:br>
            <a:r>
              <a:rPr lang="it-IT" sz="2400" b="1" dirty="0" smtClean="0">
                <a:solidFill>
                  <a:srgbClr val="29732D"/>
                </a:solidFill>
              </a:rPr>
              <a:t>La «gara del lavoro contro </a:t>
            </a:r>
            <a:r>
              <a:rPr lang="it-IT" sz="2400" b="1" dirty="0">
                <a:solidFill>
                  <a:srgbClr val="29732D"/>
                </a:solidFill>
              </a:rPr>
              <a:t>le macchine</a:t>
            </a:r>
            <a:r>
              <a:rPr lang="it-IT" sz="2400" b="1" dirty="0" smtClean="0">
                <a:solidFill>
                  <a:srgbClr val="29732D"/>
                </a:solidFill>
              </a:rPr>
              <a:t>»? </a:t>
            </a:r>
            <a:br>
              <a:rPr lang="it-IT" sz="2400" b="1" dirty="0" smtClean="0">
                <a:solidFill>
                  <a:srgbClr val="29732D"/>
                </a:solidFill>
              </a:rPr>
            </a:br>
            <a:endParaRPr lang="it-IT" sz="2400" b="1" dirty="0">
              <a:solidFill>
                <a:srgbClr val="29732D"/>
              </a:solidFill>
            </a:endParaRPr>
          </a:p>
        </p:txBody>
      </p:sp>
      <p:sp>
        <p:nvSpPr>
          <p:cNvPr id="3" name="Segnaposto contenuto 2"/>
          <p:cNvSpPr>
            <a:spLocks noGrp="1"/>
          </p:cNvSpPr>
          <p:nvPr>
            <p:ph idx="1"/>
          </p:nvPr>
        </p:nvSpPr>
        <p:spPr>
          <a:xfrm>
            <a:off x="3214649" y="1135285"/>
            <a:ext cx="5533815" cy="4525963"/>
          </a:xfrm>
        </p:spPr>
        <p:txBody>
          <a:bodyPr>
            <a:noAutofit/>
          </a:bodyPr>
          <a:lstStyle/>
          <a:p>
            <a:pPr marL="57150" indent="0">
              <a:lnSpc>
                <a:spcPts val="2000"/>
              </a:lnSpc>
              <a:spcBef>
                <a:spcPts val="1200"/>
              </a:spcBef>
              <a:buNone/>
            </a:pPr>
            <a:r>
              <a:rPr lang="it-IT" sz="2000" b="1" dirty="0" smtClean="0">
                <a:solidFill>
                  <a:srgbClr val="002060"/>
                </a:solidFill>
              </a:rPr>
              <a:t>Per i pessimisti la </a:t>
            </a:r>
            <a:r>
              <a:rPr lang="it-IT" sz="2000" b="1" i="1" dirty="0" smtClean="0">
                <a:solidFill>
                  <a:srgbClr val="002060"/>
                </a:solidFill>
              </a:rPr>
              <a:t>race </a:t>
            </a:r>
            <a:r>
              <a:rPr lang="it-IT" sz="2000" b="1" i="1" dirty="0" err="1">
                <a:solidFill>
                  <a:srgbClr val="002060"/>
                </a:solidFill>
              </a:rPr>
              <a:t>against</a:t>
            </a:r>
            <a:r>
              <a:rPr lang="it-IT" sz="2000" b="1" i="1" dirty="0">
                <a:solidFill>
                  <a:srgbClr val="002060"/>
                </a:solidFill>
              </a:rPr>
              <a:t> the machine</a:t>
            </a:r>
            <a:r>
              <a:rPr lang="it-IT" sz="2000" b="1" dirty="0">
                <a:solidFill>
                  <a:srgbClr val="002060"/>
                </a:solidFill>
              </a:rPr>
              <a:t> </a:t>
            </a:r>
            <a:r>
              <a:rPr lang="it-IT" sz="2000" b="1" dirty="0" smtClean="0">
                <a:solidFill>
                  <a:srgbClr val="002060"/>
                </a:solidFill>
              </a:rPr>
              <a:t>– la </a:t>
            </a:r>
            <a:r>
              <a:rPr lang="it-IT" sz="2000" b="1" dirty="0">
                <a:solidFill>
                  <a:srgbClr val="002060"/>
                </a:solidFill>
              </a:rPr>
              <a:t>gara degli uomini contro le </a:t>
            </a:r>
            <a:r>
              <a:rPr lang="it-IT" sz="2000" b="1" dirty="0" smtClean="0">
                <a:solidFill>
                  <a:srgbClr val="002060"/>
                </a:solidFill>
              </a:rPr>
              <a:t>macchine </a:t>
            </a:r>
            <a:r>
              <a:rPr lang="it-IT" sz="2000" b="1" dirty="0">
                <a:solidFill>
                  <a:srgbClr val="002060"/>
                </a:solidFill>
              </a:rPr>
              <a:t>– è </a:t>
            </a:r>
            <a:r>
              <a:rPr lang="it-IT" sz="2000" b="1" dirty="0" smtClean="0">
                <a:solidFill>
                  <a:srgbClr val="002060"/>
                </a:solidFill>
              </a:rPr>
              <a:t>già persa </a:t>
            </a:r>
            <a:endParaRPr lang="it-IT" sz="2000" b="1" dirty="0">
              <a:solidFill>
                <a:srgbClr val="002060"/>
              </a:solidFill>
            </a:endParaRPr>
          </a:p>
          <a:p>
            <a:pPr marL="400050">
              <a:lnSpc>
                <a:spcPts val="2000"/>
              </a:lnSpc>
              <a:spcBef>
                <a:spcPts val="1200"/>
              </a:spcBef>
              <a:buFont typeface="Wingdings" panose="05000000000000000000" pitchFamily="2" charset="2"/>
              <a:buChar char="Ø"/>
            </a:pPr>
            <a:r>
              <a:rPr lang="it-IT" sz="2000" b="1" dirty="0">
                <a:solidFill>
                  <a:srgbClr val="002060"/>
                </a:solidFill>
              </a:rPr>
              <a:t>Il 50% di lavori del 2022/25 oggi non esistono; gli altri saranno profondamente mutati</a:t>
            </a:r>
          </a:p>
          <a:p>
            <a:pPr marL="400050">
              <a:lnSpc>
                <a:spcPts val="2000"/>
              </a:lnSpc>
              <a:spcBef>
                <a:spcPts val="1200"/>
              </a:spcBef>
              <a:buFont typeface="Wingdings" panose="05000000000000000000" pitchFamily="2" charset="2"/>
              <a:buChar char="Ø"/>
            </a:pPr>
            <a:r>
              <a:rPr lang="it-IT" sz="2000" b="1" dirty="0" smtClean="0">
                <a:solidFill>
                  <a:srgbClr val="002060"/>
                </a:solidFill>
              </a:rPr>
              <a:t>Per </a:t>
            </a:r>
            <a:r>
              <a:rPr lang="it-IT" sz="2000" b="1" dirty="0" err="1" smtClean="0">
                <a:solidFill>
                  <a:srgbClr val="002060"/>
                </a:solidFill>
              </a:rPr>
              <a:t>Frey</a:t>
            </a:r>
            <a:r>
              <a:rPr lang="it-IT" sz="2000" b="1" dirty="0" smtClean="0">
                <a:solidFill>
                  <a:srgbClr val="002060"/>
                </a:solidFill>
              </a:rPr>
              <a:t> e Osborne e per </a:t>
            </a:r>
            <a:r>
              <a:rPr lang="it-IT" sz="2000" b="1" dirty="0" err="1" smtClean="0">
                <a:solidFill>
                  <a:srgbClr val="002060"/>
                </a:solidFill>
              </a:rPr>
              <a:t>McKinsey</a:t>
            </a:r>
            <a:r>
              <a:rPr lang="it-IT" sz="2000" b="1" dirty="0" smtClean="0">
                <a:solidFill>
                  <a:srgbClr val="002060"/>
                </a:solidFill>
              </a:rPr>
              <a:t>  il </a:t>
            </a:r>
            <a:r>
              <a:rPr lang="it-IT" sz="2000" b="1" dirty="0">
                <a:solidFill>
                  <a:srgbClr val="002060"/>
                </a:solidFill>
              </a:rPr>
              <a:t>49% delle ore lavorate </a:t>
            </a:r>
            <a:r>
              <a:rPr lang="it-IT" sz="2000" b="1" dirty="0" smtClean="0">
                <a:solidFill>
                  <a:srgbClr val="002060"/>
                </a:solidFill>
              </a:rPr>
              <a:t>in USA potrebbero </a:t>
            </a:r>
            <a:r>
              <a:rPr lang="it-IT" sz="2000" b="1" dirty="0">
                <a:solidFill>
                  <a:srgbClr val="002060"/>
                </a:solidFill>
              </a:rPr>
              <a:t>essere </a:t>
            </a:r>
            <a:r>
              <a:rPr lang="it-IT" sz="2000" b="1" dirty="0" smtClean="0">
                <a:solidFill>
                  <a:srgbClr val="002060"/>
                </a:solidFill>
              </a:rPr>
              <a:t>teoricamente computerizzate (11.900 </a:t>
            </a:r>
            <a:r>
              <a:rPr lang="it-IT" sz="2000" b="1" dirty="0">
                <a:solidFill>
                  <a:srgbClr val="002060"/>
                </a:solidFill>
              </a:rPr>
              <a:t>miliardi di </a:t>
            </a:r>
            <a:r>
              <a:rPr lang="it-IT" sz="2000" b="1" dirty="0" smtClean="0">
                <a:solidFill>
                  <a:srgbClr val="002060"/>
                </a:solidFill>
              </a:rPr>
              <a:t>dollari di salari in meno) </a:t>
            </a:r>
          </a:p>
          <a:p>
            <a:pPr marL="400050">
              <a:lnSpc>
                <a:spcPts val="2000"/>
              </a:lnSpc>
              <a:spcBef>
                <a:spcPts val="1200"/>
              </a:spcBef>
              <a:buFont typeface="Wingdings" panose="05000000000000000000" pitchFamily="2" charset="2"/>
              <a:buChar char="Ø"/>
            </a:pPr>
            <a:r>
              <a:rPr lang="it-IT" sz="2000" b="1" dirty="0" smtClean="0">
                <a:solidFill>
                  <a:srgbClr val="002060"/>
                </a:solidFill>
              </a:rPr>
              <a:t>In </a:t>
            </a:r>
            <a:r>
              <a:rPr lang="it-IT" sz="2000" b="1" dirty="0">
                <a:solidFill>
                  <a:srgbClr val="002060"/>
                </a:solidFill>
              </a:rPr>
              <a:t>Europa il saldo fra </a:t>
            </a:r>
            <a:r>
              <a:rPr lang="it-IT" sz="2000" b="1" dirty="0" smtClean="0">
                <a:solidFill>
                  <a:srgbClr val="002060"/>
                </a:solidFill>
              </a:rPr>
              <a:t>il lavoro che operai/impiegati esecutivi perderanno e i nuovi </a:t>
            </a:r>
            <a:r>
              <a:rPr lang="it-IT" sz="2000" b="1" dirty="0">
                <a:solidFill>
                  <a:srgbClr val="002060"/>
                </a:solidFill>
              </a:rPr>
              <a:t>lavori </a:t>
            </a:r>
            <a:r>
              <a:rPr lang="it-IT" sz="2000" b="1" dirty="0" smtClean="0">
                <a:solidFill>
                  <a:srgbClr val="002060"/>
                </a:solidFill>
              </a:rPr>
              <a:t>qualificati potrebbe </a:t>
            </a:r>
            <a:r>
              <a:rPr lang="it-IT" sz="2000" b="1" dirty="0">
                <a:solidFill>
                  <a:srgbClr val="002060"/>
                </a:solidFill>
              </a:rPr>
              <a:t>essere di - 30% </a:t>
            </a:r>
            <a:r>
              <a:rPr lang="it-IT" sz="2000" b="1" dirty="0" smtClean="0">
                <a:solidFill>
                  <a:srgbClr val="002060"/>
                </a:solidFill>
              </a:rPr>
              <a:t>complessivi: oltre </a:t>
            </a:r>
            <a:r>
              <a:rPr lang="it-IT" sz="2000" b="1" dirty="0">
                <a:solidFill>
                  <a:srgbClr val="002060"/>
                </a:solidFill>
              </a:rPr>
              <a:t>4 milioni di disoccupati e gravi problemi di riconversione </a:t>
            </a:r>
            <a:endParaRPr lang="it-IT" sz="2000" b="1" dirty="0" smtClean="0">
              <a:solidFill>
                <a:srgbClr val="002060"/>
              </a:solidFill>
            </a:endParaRPr>
          </a:p>
          <a:p>
            <a:pPr marL="400050">
              <a:lnSpc>
                <a:spcPts val="2000"/>
              </a:lnSpc>
              <a:spcBef>
                <a:spcPts val="1200"/>
              </a:spcBef>
              <a:buFont typeface="Wingdings" panose="05000000000000000000" pitchFamily="2" charset="2"/>
              <a:buChar char="Ø"/>
            </a:pPr>
            <a:r>
              <a:rPr lang="it-IT" sz="2000" b="1" dirty="0" smtClean="0">
                <a:solidFill>
                  <a:srgbClr val="002060"/>
                </a:solidFill>
              </a:rPr>
              <a:t>E</a:t>
            </a:r>
            <a:r>
              <a:rPr lang="it-IT" sz="2000" b="1" dirty="0">
                <a:solidFill>
                  <a:srgbClr val="002060"/>
                </a:solidFill>
              </a:rPr>
              <a:t>’ in atto un vero panico. </a:t>
            </a:r>
            <a:r>
              <a:rPr lang="it-IT" sz="2000" b="1" i="1" dirty="0" err="1" smtClean="0">
                <a:solidFill>
                  <a:srgbClr val="002060"/>
                </a:solidFill>
              </a:rPr>
              <a:t>Roboapocalypse</a:t>
            </a:r>
            <a:r>
              <a:rPr lang="it-IT" sz="2000" b="1" i="1" dirty="0" smtClean="0">
                <a:solidFill>
                  <a:srgbClr val="002060"/>
                </a:solidFill>
              </a:rPr>
              <a:t> </a:t>
            </a:r>
            <a:r>
              <a:rPr lang="it-IT" sz="2000" b="1" i="1" dirty="0" err="1">
                <a:solidFill>
                  <a:srgbClr val="002060"/>
                </a:solidFill>
              </a:rPr>
              <a:t>now</a:t>
            </a:r>
            <a:r>
              <a:rPr lang="it-IT" sz="2000" b="1" i="1" dirty="0">
                <a:solidFill>
                  <a:srgbClr val="002060"/>
                </a:solidFill>
              </a:rPr>
              <a:t> e </a:t>
            </a:r>
            <a:r>
              <a:rPr lang="it-IT" sz="2000" b="1" i="1" dirty="0" err="1">
                <a:solidFill>
                  <a:srgbClr val="002060"/>
                </a:solidFill>
              </a:rPr>
              <a:t>jobless</a:t>
            </a:r>
            <a:r>
              <a:rPr lang="it-IT" sz="2000" b="1" i="1" dirty="0">
                <a:solidFill>
                  <a:srgbClr val="002060"/>
                </a:solidFill>
              </a:rPr>
              <a:t> </a:t>
            </a:r>
            <a:r>
              <a:rPr lang="it-IT" sz="2000" b="1" i="1" dirty="0" smtClean="0">
                <a:solidFill>
                  <a:srgbClr val="002060"/>
                </a:solidFill>
              </a:rPr>
              <a:t>society</a:t>
            </a:r>
            <a:r>
              <a:rPr lang="it-IT" sz="2000" b="1" dirty="0" smtClean="0">
                <a:solidFill>
                  <a:srgbClr val="002060"/>
                </a:solidFill>
              </a:rPr>
              <a:t>.</a:t>
            </a:r>
          </a:p>
          <a:p>
            <a:pPr marL="400050">
              <a:lnSpc>
                <a:spcPts val="2000"/>
              </a:lnSpc>
              <a:spcBef>
                <a:spcPts val="1200"/>
              </a:spcBef>
              <a:buFont typeface="Wingdings" panose="05000000000000000000" pitchFamily="2" charset="2"/>
              <a:buChar char="Ø"/>
            </a:pPr>
            <a:endParaRPr lang="it-IT" sz="1800" dirty="0">
              <a:solidFill>
                <a:srgbClr val="002060"/>
              </a:solidFill>
            </a:endParaRPr>
          </a:p>
          <a:p>
            <a:pPr marL="400050">
              <a:lnSpc>
                <a:spcPts val="2000"/>
              </a:lnSpc>
              <a:spcBef>
                <a:spcPts val="1200"/>
              </a:spcBef>
              <a:buFont typeface="Wingdings" panose="05000000000000000000" pitchFamily="2" charset="2"/>
              <a:buChar char="Ø"/>
            </a:pPr>
            <a:endParaRPr lang="it-IT" sz="1800" dirty="0" smtClean="0">
              <a:solidFill>
                <a:srgbClr val="002060"/>
              </a:solidFill>
            </a:endParaRPr>
          </a:p>
        </p:txBody>
      </p:sp>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196752"/>
            <a:ext cx="3203848" cy="4269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egnaposto numero diapositiva 3"/>
          <p:cNvSpPr txBox="1">
            <a:spLocks/>
          </p:cNvSpPr>
          <p:nvPr/>
        </p:nvSpPr>
        <p:spPr>
          <a:xfrm>
            <a:off x="6758880" y="6356351"/>
            <a:ext cx="2133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088B81A5-AF50-4635-A046-DE3157B98320}" type="slidenum">
              <a:rPr lang="it-IT" smtClean="0">
                <a:solidFill>
                  <a:prstClr val="black">
                    <a:tint val="75000"/>
                  </a:prstClr>
                </a:solidFill>
              </a:rPr>
              <a:pPr algn="r">
                <a:defRPr/>
              </a:pPr>
              <a:t>10</a:t>
            </a:fld>
            <a:endParaRPr lang="it-IT">
              <a:solidFill>
                <a:prstClr val="black">
                  <a:tint val="75000"/>
                </a:prstClr>
              </a:solidFill>
            </a:endParaRPr>
          </a:p>
        </p:txBody>
      </p:sp>
      <p:sp>
        <p:nvSpPr>
          <p:cNvPr id="4" name="Rettangolo 3"/>
          <p:cNvSpPr/>
          <p:nvPr/>
        </p:nvSpPr>
        <p:spPr>
          <a:xfrm>
            <a:off x="0" y="5770720"/>
            <a:ext cx="8892480" cy="759182"/>
          </a:xfrm>
          <a:prstGeom prst="rect">
            <a:avLst/>
          </a:prstGeom>
        </p:spPr>
        <p:txBody>
          <a:bodyPr wrap="square">
            <a:spAutoFit/>
          </a:bodyPr>
          <a:lstStyle/>
          <a:p>
            <a:pPr marL="57150" indent="0" algn="ctr">
              <a:lnSpc>
                <a:spcPts val="2000"/>
              </a:lnSpc>
              <a:spcBef>
                <a:spcPts val="1200"/>
              </a:spcBef>
              <a:buNone/>
            </a:pPr>
            <a:r>
              <a:rPr lang="it-IT" sz="2000" b="1" dirty="0">
                <a:solidFill>
                  <a:srgbClr val="29732D"/>
                </a:solidFill>
              </a:rPr>
              <a:t>Ma le cose non devono andare necessariamente </a:t>
            </a:r>
            <a:r>
              <a:rPr lang="it-IT" sz="2000" b="1" dirty="0" smtClean="0">
                <a:solidFill>
                  <a:srgbClr val="29732D"/>
                </a:solidFill>
              </a:rPr>
              <a:t>così:</a:t>
            </a:r>
          </a:p>
          <a:p>
            <a:pPr marL="57150" indent="0" algn="ctr">
              <a:lnSpc>
                <a:spcPts val="2000"/>
              </a:lnSpc>
              <a:spcBef>
                <a:spcPts val="1200"/>
              </a:spcBef>
              <a:buNone/>
            </a:pPr>
            <a:r>
              <a:rPr lang="it-IT" sz="2000" b="1" dirty="0" smtClean="0">
                <a:solidFill>
                  <a:srgbClr val="29732D"/>
                </a:solidFill>
              </a:rPr>
              <a:t> </a:t>
            </a:r>
            <a:endParaRPr lang="it-IT" sz="2000" b="1" dirty="0">
              <a:solidFill>
                <a:srgbClr val="29732D"/>
              </a:solidFill>
            </a:endParaRPr>
          </a:p>
        </p:txBody>
      </p:sp>
    </p:spTree>
    <p:extLst>
      <p:ext uri="{BB962C8B-B14F-4D97-AF65-F5344CB8AC3E}">
        <p14:creationId xmlns:p14="http://schemas.microsoft.com/office/powerpoint/2010/main" val="35510458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60648"/>
            <a:ext cx="8208912" cy="1287016"/>
          </a:xfrm>
        </p:spPr>
        <p:txBody>
          <a:bodyPr>
            <a:normAutofit fontScale="90000"/>
          </a:bodyPr>
          <a:lstStyle/>
          <a:p>
            <a:pPr algn="l"/>
            <a:r>
              <a:rPr lang="it-IT" sz="2400" b="1" dirty="0" smtClean="0">
                <a:solidFill>
                  <a:srgbClr val="29732D"/>
                </a:solidFill>
              </a:rPr>
              <a:t>3. La quarta rivoluzione industriale</a:t>
            </a:r>
            <a:r>
              <a:rPr lang="it-IT" sz="2400" b="1" dirty="0">
                <a:solidFill>
                  <a:srgbClr val="29732D"/>
                </a:solidFill>
              </a:rPr>
              <a:t/>
            </a:r>
            <a:br>
              <a:rPr lang="it-IT" sz="2400" b="1" dirty="0">
                <a:solidFill>
                  <a:srgbClr val="29732D"/>
                </a:solidFill>
              </a:rPr>
            </a:br>
            <a:r>
              <a:rPr lang="it-IT" sz="2400" b="1" dirty="0" smtClean="0">
                <a:solidFill>
                  <a:srgbClr val="29732D"/>
                </a:solidFill>
              </a:rPr>
              <a:t>Tre tesi sul futuro del lavoro</a:t>
            </a:r>
            <a:r>
              <a:rPr lang="it-IT" sz="2400" b="1" dirty="0" smtClean="0"/>
              <a:t/>
            </a:r>
            <a:br>
              <a:rPr lang="it-IT" sz="2400" b="1" dirty="0" smtClean="0"/>
            </a:br>
            <a:r>
              <a:rPr lang="it-IT" sz="2400" b="1" dirty="0" smtClean="0">
                <a:solidFill>
                  <a:srgbClr val="29732D"/>
                </a:solidFill>
              </a:rPr>
              <a:t/>
            </a:r>
            <a:br>
              <a:rPr lang="it-IT" sz="2400" b="1" dirty="0" smtClean="0">
                <a:solidFill>
                  <a:srgbClr val="29732D"/>
                </a:solidFill>
              </a:rPr>
            </a:br>
            <a:r>
              <a:rPr lang="it-IT" sz="2400" b="1" i="1" dirty="0" smtClean="0"/>
              <a:t> </a:t>
            </a:r>
            <a:endParaRPr lang="it-IT" sz="2400" b="1" i="1" dirty="0"/>
          </a:p>
        </p:txBody>
      </p:sp>
      <p:sp>
        <p:nvSpPr>
          <p:cNvPr id="3" name="Segnaposto contenuto 2"/>
          <p:cNvSpPr>
            <a:spLocks noGrp="1"/>
          </p:cNvSpPr>
          <p:nvPr>
            <p:ph idx="1"/>
          </p:nvPr>
        </p:nvSpPr>
        <p:spPr>
          <a:xfrm>
            <a:off x="323528" y="1279301"/>
            <a:ext cx="8352928" cy="4525963"/>
          </a:xfrm>
        </p:spPr>
        <p:txBody>
          <a:bodyPr/>
          <a:lstStyle/>
          <a:p>
            <a:pPr marL="457200" indent="-457200">
              <a:spcBef>
                <a:spcPts val="1200"/>
              </a:spcBef>
              <a:buClr>
                <a:srgbClr val="29732D"/>
              </a:buClr>
              <a:buFont typeface="+mj-lt"/>
              <a:buAutoNum type="arabicPeriod"/>
            </a:pPr>
            <a:r>
              <a:rPr lang="it-IT" sz="2000" b="1" dirty="0" smtClean="0">
                <a:solidFill>
                  <a:srgbClr val="002060"/>
                </a:solidFill>
              </a:rPr>
              <a:t> Il </a:t>
            </a:r>
            <a:r>
              <a:rPr lang="it-IT" sz="2000" b="1" dirty="0">
                <a:solidFill>
                  <a:srgbClr val="002060"/>
                </a:solidFill>
              </a:rPr>
              <a:t>futuro del lavoro dipende in gran parte dalla </a:t>
            </a:r>
            <a:r>
              <a:rPr lang="it-IT" sz="2000" b="1" dirty="0" smtClean="0">
                <a:solidFill>
                  <a:srgbClr val="29732D"/>
                </a:solidFill>
              </a:rPr>
              <a:t>innovazione nei </a:t>
            </a:r>
            <a:r>
              <a:rPr lang="it-IT" sz="2000" b="1" dirty="0">
                <a:solidFill>
                  <a:srgbClr val="29732D"/>
                </a:solidFill>
              </a:rPr>
              <a:t>contenuti del lavoro</a:t>
            </a:r>
            <a:r>
              <a:rPr lang="it-IT" sz="2000" b="1" dirty="0">
                <a:solidFill>
                  <a:srgbClr val="002060"/>
                </a:solidFill>
              </a:rPr>
              <a:t>. </a:t>
            </a:r>
          </a:p>
          <a:p>
            <a:pPr marL="457200" indent="-457200">
              <a:spcBef>
                <a:spcPts val="1200"/>
              </a:spcBef>
              <a:buClr>
                <a:srgbClr val="29732D"/>
              </a:buClr>
              <a:buFont typeface="+mj-lt"/>
              <a:buAutoNum type="arabicPeriod"/>
            </a:pPr>
            <a:r>
              <a:rPr lang="it-IT" sz="2000" b="1" dirty="0" smtClean="0">
                <a:solidFill>
                  <a:srgbClr val="002060"/>
                </a:solidFill>
              </a:rPr>
              <a:t> </a:t>
            </a:r>
            <a:r>
              <a:rPr lang="it-IT" sz="2000" b="1" dirty="0">
                <a:solidFill>
                  <a:srgbClr val="002060"/>
                </a:solidFill>
              </a:rPr>
              <a:t>Le nuove tecnologie sconvolgono l’esistente ma solo la </a:t>
            </a:r>
            <a:r>
              <a:rPr lang="it-IT" sz="2000" b="1" dirty="0">
                <a:solidFill>
                  <a:srgbClr val="29732D"/>
                </a:solidFill>
              </a:rPr>
              <a:t>progettazione </a:t>
            </a:r>
            <a:r>
              <a:rPr lang="it-IT" sz="2000" b="1" dirty="0">
                <a:solidFill>
                  <a:srgbClr val="002060"/>
                </a:solidFill>
              </a:rPr>
              <a:t>disegnerà le nuove organizzazioni, imprese, città, società e soprattutto la qualità e quantità del lavoro. </a:t>
            </a:r>
            <a:endParaRPr lang="it-IT" sz="2000" b="1" dirty="0" smtClean="0">
              <a:solidFill>
                <a:srgbClr val="002060"/>
              </a:solidFill>
            </a:endParaRPr>
          </a:p>
          <a:p>
            <a:pPr marL="457200" indent="-457200">
              <a:spcBef>
                <a:spcPts val="1200"/>
              </a:spcBef>
              <a:buClr>
                <a:srgbClr val="29732D"/>
              </a:buClr>
              <a:buFont typeface="+mj-lt"/>
              <a:buAutoNum type="arabicPeriod"/>
            </a:pPr>
            <a:r>
              <a:rPr lang="it-IT" sz="2000" b="1" dirty="0" smtClean="0">
                <a:solidFill>
                  <a:srgbClr val="002060"/>
                </a:solidFill>
              </a:rPr>
              <a:t>La sviluppo dei nuovi ruoli, mestieri, professioni e l’apprendimento di nuove competenze  è il campo della cooperazione attiva fra le imprese, istituzioni,  sistema educativo</a:t>
            </a:r>
            <a:endParaRPr lang="it-IT" sz="2000" b="1" dirty="0">
              <a:solidFill>
                <a:srgbClr val="002060"/>
              </a:solidFill>
            </a:endParaRPr>
          </a:p>
          <a:p>
            <a:pPr marL="0" indent="0">
              <a:spcBef>
                <a:spcPts val="1200"/>
              </a:spcBef>
              <a:buClr>
                <a:srgbClr val="29732D"/>
              </a:buClr>
              <a:buNone/>
            </a:pPr>
            <a:r>
              <a:rPr lang="it-IT" sz="2000" b="1" dirty="0" smtClean="0">
                <a:solidFill>
                  <a:srgbClr val="29732D"/>
                </a:solidFill>
              </a:rPr>
              <a:t>Questo </a:t>
            </a:r>
            <a:r>
              <a:rPr lang="it-IT" sz="2000" b="1" dirty="0">
                <a:solidFill>
                  <a:srgbClr val="29732D"/>
                </a:solidFill>
              </a:rPr>
              <a:t>approccio ribalta l’attuale dibattito</a:t>
            </a:r>
            <a:r>
              <a:rPr lang="it-IT" b="1" dirty="0">
                <a:solidFill>
                  <a:srgbClr val="29732D"/>
                </a:solidFill>
              </a:rPr>
              <a:t>: </a:t>
            </a:r>
            <a:r>
              <a:rPr lang="it-IT" sz="2000" b="1" dirty="0">
                <a:solidFill>
                  <a:srgbClr val="29732D"/>
                </a:solidFill>
              </a:rPr>
              <a:t>dagli effetti delle tecnologie alla </a:t>
            </a:r>
            <a:r>
              <a:rPr lang="it-IT" sz="2000" b="1" dirty="0" smtClean="0">
                <a:solidFill>
                  <a:srgbClr val="29732D"/>
                </a:solidFill>
              </a:rPr>
              <a:t>progettazione e sviluppo. </a:t>
            </a:r>
          </a:p>
          <a:p>
            <a:pPr marL="0" indent="0">
              <a:buNone/>
            </a:pPr>
            <a:endParaRPr lang="it-IT" sz="2000" b="1" i="1" dirty="0" smtClean="0">
              <a:solidFill>
                <a:srgbClr val="002060"/>
              </a:solidFill>
            </a:endParaRPr>
          </a:p>
        </p:txBody>
      </p:sp>
      <p:sp>
        <p:nvSpPr>
          <p:cNvPr id="4" name="Segnaposto numero diapositiva 3"/>
          <p:cNvSpPr>
            <a:spLocks noGrp="1"/>
          </p:cNvSpPr>
          <p:nvPr>
            <p:ph type="sldNum" sz="quarter" idx="11"/>
          </p:nvPr>
        </p:nvSpPr>
        <p:spPr/>
        <p:txBody>
          <a:bodyPr/>
          <a:lstStyle/>
          <a:p>
            <a:pPr>
              <a:defRPr/>
            </a:pPr>
            <a:fld id="{088B81A5-AF50-4635-A046-DE3157B98320}" type="slidenum">
              <a:rPr lang="it-IT" smtClean="0">
                <a:solidFill>
                  <a:prstClr val="black">
                    <a:tint val="75000"/>
                  </a:prstClr>
                </a:solidFill>
              </a:rPr>
              <a:pPr>
                <a:defRPr/>
              </a:pPr>
              <a:t>11</a:t>
            </a:fld>
            <a:endParaRPr lang="it-IT">
              <a:solidFill>
                <a:prstClr val="black">
                  <a:tint val="75000"/>
                </a:prstClr>
              </a:solidFill>
            </a:endParaRPr>
          </a:p>
        </p:txBody>
      </p:sp>
    </p:spTree>
    <p:extLst>
      <p:ext uri="{BB962C8B-B14F-4D97-AF65-F5344CB8AC3E}">
        <p14:creationId xmlns:p14="http://schemas.microsoft.com/office/powerpoint/2010/main" val="1568509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a:r>
              <a:rPr lang="it-IT" sz="2400" b="1" dirty="0">
                <a:solidFill>
                  <a:srgbClr val="29732D"/>
                </a:solidFill>
              </a:rPr>
              <a:t>3. La quarta rivoluzione industriale</a:t>
            </a:r>
            <a:br>
              <a:rPr lang="it-IT" sz="2400" b="1" dirty="0">
                <a:solidFill>
                  <a:srgbClr val="29732D"/>
                </a:solidFill>
              </a:rPr>
            </a:br>
            <a:r>
              <a:rPr lang="it-IT" sz="2400" b="1" dirty="0" smtClean="0">
                <a:solidFill>
                  <a:srgbClr val="29732D"/>
                </a:solidFill>
              </a:rPr>
              <a:t>Quattro livelli di intervento</a:t>
            </a:r>
            <a:endParaRPr lang="it-IT" sz="2400" dirty="0"/>
          </a:p>
        </p:txBody>
      </p:sp>
      <p:sp>
        <p:nvSpPr>
          <p:cNvPr id="3" name="Segnaposto contenuto 2"/>
          <p:cNvSpPr>
            <a:spLocks noGrp="1"/>
          </p:cNvSpPr>
          <p:nvPr>
            <p:ph idx="1"/>
          </p:nvPr>
        </p:nvSpPr>
        <p:spPr/>
        <p:txBody>
          <a:bodyPr/>
          <a:lstStyle/>
          <a:p>
            <a:pPr>
              <a:buAutoNum type="alphaLcPeriod"/>
            </a:pPr>
            <a:r>
              <a:rPr lang="it-IT" sz="2000" b="1" dirty="0" smtClean="0">
                <a:solidFill>
                  <a:srgbClr val="29732D"/>
                </a:solidFill>
              </a:rPr>
              <a:t>Politiche </a:t>
            </a:r>
            <a:r>
              <a:rPr lang="it-IT" sz="2000" b="1" dirty="0">
                <a:solidFill>
                  <a:srgbClr val="29732D"/>
                </a:solidFill>
              </a:rPr>
              <a:t>industriali </a:t>
            </a:r>
            <a:r>
              <a:rPr lang="it-IT" sz="2000" dirty="0"/>
              <a:t>a livello europeo, nazionale e territoriale orientate a favorire cambiamenti strutturali, adatte a un’economia </a:t>
            </a:r>
            <a:r>
              <a:rPr lang="it-IT" sz="2000" dirty="0" smtClean="0"/>
              <a:t>aperta.</a:t>
            </a:r>
          </a:p>
          <a:p>
            <a:pPr>
              <a:buAutoNum type="alphaLcPeriod"/>
            </a:pPr>
            <a:endParaRPr lang="it-IT" sz="2000" dirty="0" smtClean="0"/>
          </a:p>
          <a:p>
            <a:pPr>
              <a:buAutoNum type="alphaLcPeriod" startAt="2"/>
            </a:pPr>
            <a:r>
              <a:rPr lang="it-IT" sz="2000" b="1" dirty="0" smtClean="0">
                <a:solidFill>
                  <a:srgbClr val="29732D"/>
                </a:solidFill>
              </a:rPr>
              <a:t>Politiche sociali. </a:t>
            </a:r>
            <a:r>
              <a:rPr lang="it-IT" sz="2000" dirty="0" smtClean="0"/>
              <a:t>Nuovo welfare, riconversione professionale, protezione fasce deboli, inclusione, formazione</a:t>
            </a:r>
          </a:p>
          <a:p>
            <a:pPr marL="0" indent="0">
              <a:buNone/>
            </a:pPr>
            <a:r>
              <a:rPr lang="it-IT" dirty="0" smtClean="0"/>
              <a:t> </a:t>
            </a:r>
          </a:p>
          <a:p>
            <a:pPr>
              <a:buAutoNum type="alphaLcPeriod" startAt="3"/>
            </a:pPr>
            <a:r>
              <a:rPr lang="it-IT" sz="2000" b="1" dirty="0" smtClean="0">
                <a:solidFill>
                  <a:srgbClr val="29732D"/>
                </a:solidFill>
              </a:rPr>
              <a:t>Progettazione </a:t>
            </a:r>
            <a:r>
              <a:rPr lang="it-IT" sz="2000" b="1" dirty="0">
                <a:solidFill>
                  <a:srgbClr val="29732D"/>
                </a:solidFill>
              </a:rPr>
              <a:t>integrata di tecnologie, organizzazioni, lavoro a livello delle imprese, delle pubbliche amministrazioni, delle </a:t>
            </a:r>
            <a:r>
              <a:rPr lang="it-IT" sz="2000" b="1" dirty="0" smtClean="0">
                <a:solidFill>
                  <a:srgbClr val="29732D"/>
                </a:solidFill>
              </a:rPr>
              <a:t>città</a:t>
            </a:r>
            <a:r>
              <a:rPr lang="it-IT" sz="2000" dirty="0" smtClean="0"/>
              <a:t>.</a:t>
            </a:r>
          </a:p>
          <a:p>
            <a:pPr>
              <a:buAutoNum type="alphaLcPeriod" startAt="3"/>
            </a:pPr>
            <a:endParaRPr lang="it-IT" sz="2000" dirty="0" smtClean="0"/>
          </a:p>
          <a:p>
            <a:pPr>
              <a:buAutoNum type="alphaLcPeriod" startAt="3"/>
            </a:pPr>
            <a:r>
              <a:rPr lang="it-IT" sz="2000" b="1" dirty="0" smtClean="0">
                <a:solidFill>
                  <a:srgbClr val="29732D"/>
                </a:solidFill>
              </a:rPr>
              <a:t>Partecipazione </a:t>
            </a:r>
            <a:r>
              <a:rPr lang="it-IT" sz="2000" b="1" dirty="0">
                <a:solidFill>
                  <a:srgbClr val="29732D"/>
                </a:solidFill>
              </a:rPr>
              <a:t>delle persone </a:t>
            </a:r>
            <a:r>
              <a:rPr lang="it-IT" sz="2000" b="1" dirty="0" smtClean="0">
                <a:solidFill>
                  <a:srgbClr val="29732D"/>
                </a:solidFill>
              </a:rPr>
              <a:t>e degli </a:t>
            </a:r>
            <a:r>
              <a:rPr lang="it-IT" sz="2000" b="1" dirty="0" err="1" smtClean="0">
                <a:solidFill>
                  <a:srgbClr val="29732D"/>
                </a:solidFill>
              </a:rPr>
              <a:t>stackeholders</a:t>
            </a:r>
            <a:r>
              <a:rPr lang="it-IT" sz="2000" b="1" dirty="0" smtClean="0">
                <a:solidFill>
                  <a:srgbClr val="29732D"/>
                </a:solidFill>
              </a:rPr>
              <a:t> </a:t>
            </a:r>
            <a:r>
              <a:rPr lang="it-IT" sz="2000" dirty="0" smtClean="0"/>
              <a:t>coinvolte </a:t>
            </a:r>
            <a:r>
              <a:rPr lang="it-IT" sz="2000" dirty="0"/>
              <a:t>nei  </a:t>
            </a:r>
            <a:r>
              <a:rPr lang="it-IT" sz="2000" dirty="0" smtClean="0"/>
              <a:t>    processi d’innovazione: lavoratori e utenti con un ruolo propositivo di imprese, </a:t>
            </a:r>
            <a:r>
              <a:rPr lang="it-IT" sz="2000" dirty="0"/>
              <a:t>sindacati, sistema educativo. </a:t>
            </a:r>
            <a:r>
              <a:rPr lang="it-IT" sz="2000" dirty="0" smtClean="0"/>
              <a:t> </a:t>
            </a:r>
            <a:endParaRPr lang="it-IT" sz="2000" dirty="0"/>
          </a:p>
          <a:p>
            <a:endParaRPr lang="it-IT" dirty="0"/>
          </a:p>
        </p:txBody>
      </p:sp>
      <p:sp>
        <p:nvSpPr>
          <p:cNvPr id="4" name="Segnaposto numero diapositiva 3"/>
          <p:cNvSpPr>
            <a:spLocks noGrp="1"/>
          </p:cNvSpPr>
          <p:nvPr>
            <p:ph type="sldNum" sz="quarter" idx="11"/>
          </p:nvPr>
        </p:nvSpPr>
        <p:spPr/>
        <p:txBody>
          <a:bodyPr/>
          <a:lstStyle/>
          <a:p>
            <a:pPr>
              <a:defRPr/>
            </a:pPr>
            <a:fld id="{088B81A5-AF50-4635-A046-DE3157B98320}" type="slidenum">
              <a:rPr lang="it-IT" smtClean="0">
                <a:solidFill>
                  <a:prstClr val="black">
                    <a:tint val="75000"/>
                  </a:prstClr>
                </a:solidFill>
              </a:rPr>
              <a:pPr>
                <a:defRPr/>
              </a:pPr>
              <a:t>12</a:t>
            </a:fld>
            <a:endParaRPr lang="it-IT">
              <a:solidFill>
                <a:prstClr val="black">
                  <a:tint val="75000"/>
                </a:prstClr>
              </a:solidFill>
            </a:endParaRPr>
          </a:p>
        </p:txBody>
      </p:sp>
    </p:spTree>
    <p:extLst>
      <p:ext uri="{BB962C8B-B14F-4D97-AF65-F5344CB8AC3E}">
        <p14:creationId xmlns:p14="http://schemas.microsoft.com/office/powerpoint/2010/main" val="40729141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563888" y="836712"/>
            <a:ext cx="5400600" cy="2331259"/>
          </a:xfrm>
        </p:spPr>
        <p:txBody>
          <a:bodyPr>
            <a:noAutofit/>
          </a:bodyPr>
          <a:lstStyle/>
          <a:p>
            <a:pPr>
              <a:spcBef>
                <a:spcPts val="600"/>
              </a:spcBef>
            </a:pPr>
            <a:r>
              <a:rPr lang="it-IT" sz="2000" b="1" dirty="0" smtClean="0">
                <a:solidFill>
                  <a:srgbClr val="002060"/>
                </a:solidFill>
              </a:rPr>
              <a:t>La </a:t>
            </a:r>
            <a:r>
              <a:rPr lang="it-IT" sz="2000" b="1" dirty="0" smtClean="0">
                <a:solidFill>
                  <a:srgbClr val="29732D"/>
                </a:solidFill>
              </a:rPr>
              <a:t>quarta rivoluzione industriale </a:t>
            </a:r>
            <a:r>
              <a:rPr lang="it-IT" sz="2000" b="1" dirty="0" smtClean="0">
                <a:solidFill>
                  <a:srgbClr val="002060"/>
                </a:solidFill>
              </a:rPr>
              <a:t>è sospinta dalle  </a:t>
            </a:r>
            <a:r>
              <a:rPr lang="it-IT" sz="2000" b="1" dirty="0" smtClean="0">
                <a:solidFill>
                  <a:srgbClr val="29732D"/>
                </a:solidFill>
              </a:rPr>
              <a:t>nuove </a:t>
            </a:r>
            <a:r>
              <a:rPr lang="it-IT" sz="2000" b="1" dirty="0">
                <a:solidFill>
                  <a:srgbClr val="29732D"/>
                </a:solidFill>
              </a:rPr>
              <a:t>tecnologie </a:t>
            </a:r>
            <a:r>
              <a:rPr lang="it-IT" sz="2000" b="1" dirty="0" smtClean="0">
                <a:solidFill>
                  <a:srgbClr val="29732D"/>
                </a:solidFill>
              </a:rPr>
              <a:t>digitali</a:t>
            </a:r>
            <a:r>
              <a:rPr lang="it-IT" sz="2000" b="1" dirty="0" smtClean="0">
                <a:solidFill>
                  <a:srgbClr val="002060"/>
                </a:solidFill>
              </a:rPr>
              <a:t>: </a:t>
            </a:r>
            <a:r>
              <a:rPr lang="it-IT" sz="2000" b="1" dirty="0">
                <a:solidFill>
                  <a:srgbClr val="002060"/>
                </a:solidFill>
              </a:rPr>
              <a:t>robotica avanzata, tecnologie additive, automazione integrata dei processi produttivi, internet delle cose, </a:t>
            </a:r>
            <a:r>
              <a:rPr lang="it-IT" sz="2000" b="1" dirty="0" err="1">
                <a:solidFill>
                  <a:srgbClr val="002060"/>
                </a:solidFill>
              </a:rPr>
              <a:t>virtual</a:t>
            </a:r>
            <a:r>
              <a:rPr lang="it-IT" sz="2000" b="1" dirty="0">
                <a:solidFill>
                  <a:srgbClr val="002060"/>
                </a:solidFill>
              </a:rPr>
              <a:t> reality, messa in rete di attività produttive e progettuali, impiego dei big data, </a:t>
            </a:r>
            <a:r>
              <a:rPr lang="it-IT" sz="2000" b="1" dirty="0" err="1">
                <a:solidFill>
                  <a:srgbClr val="002060"/>
                </a:solidFill>
              </a:rPr>
              <a:t>cloud</a:t>
            </a:r>
            <a:r>
              <a:rPr lang="it-IT" sz="2000" b="1" dirty="0">
                <a:solidFill>
                  <a:srgbClr val="002060"/>
                </a:solidFill>
              </a:rPr>
              <a:t>, intelligenza artificiale e molto </a:t>
            </a:r>
            <a:r>
              <a:rPr lang="it-IT" sz="2000" b="1" dirty="0" smtClean="0">
                <a:solidFill>
                  <a:srgbClr val="002060"/>
                </a:solidFill>
              </a:rPr>
              <a:t>altro.</a:t>
            </a:r>
          </a:p>
          <a:p>
            <a:pPr>
              <a:spcBef>
                <a:spcPts val="600"/>
              </a:spcBef>
            </a:pPr>
            <a:endParaRPr lang="it-IT" sz="1800" b="1" dirty="0" smtClean="0">
              <a:solidFill>
                <a:srgbClr val="002060"/>
              </a:solidFill>
            </a:endParaRPr>
          </a:p>
        </p:txBody>
      </p:sp>
      <p:sp>
        <p:nvSpPr>
          <p:cNvPr id="10" name="Titolo 1"/>
          <p:cNvSpPr txBox="1">
            <a:spLocks/>
          </p:cNvSpPr>
          <p:nvPr/>
        </p:nvSpPr>
        <p:spPr bwMode="auto">
          <a:xfrm>
            <a:off x="170175" y="188640"/>
            <a:ext cx="8362265" cy="418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it-IT" altLang="it-IT" sz="2400" b="1" kern="1200" dirty="0">
                <a:solidFill>
                  <a:srgbClr val="29732D"/>
                </a:solidFill>
                <a:latin typeface="+mj-lt"/>
                <a:ea typeface="+mj-ea"/>
                <a:cs typeface="+mj-cs"/>
              </a:defRPr>
            </a:lvl1pPr>
            <a:lvl2pPr algn="ctr" rtl="0" eaLnBrk="0" fontAlgn="base" hangingPunct="0">
              <a:spcBef>
                <a:spcPct val="0"/>
              </a:spcBef>
              <a:spcAft>
                <a:spcPct val="0"/>
              </a:spcAft>
              <a:defRPr sz="4400">
                <a:solidFill>
                  <a:srgbClr val="015DA8"/>
                </a:solidFill>
                <a:latin typeface="Calibri" pitchFamily="34" charset="0"/>
              </a:defRPr>
            </a:lvl2pPr>
            <a:lvl3pPr algn="ctr" rtl="0" eaLnBrk="0" fontAlgn="base" hangingPunct="0">
              <a:spcBef>
                <a:spcPct val="0"/>
              </a:spcBef>
              <a:spcAft>
                <a:spcPct val="0"/>
              </a:spcAft>
              <a:defRPr sz="4400">
                <a:solidFill>
                  <a:srgbClr val="015DA8"/>
                </a:solidFill>
                <a:latin typeface="Calibri" pitchFamily="34" charset="0"/>
              </a:defRPr>
            </a:lvl3pPr>
            <a:lvl4pPr algn="ctr" rtl="0" eaLnBrk="0" fontAlgn="base" hangingPunct="0">
              <a:spcBef>
                <a:spcPct val="0"/>
              </a:spcBef>
              <a:spcAft>
                <a:spcPct val="0"/>
              </a:spcAft>
              <a:defRPr sz="4400">
                <a:solidFill>
                  <a:srgbClr val="015DA8"/>
                </a:solidFill>
                <a:latin typeface="Calibri" pitchFamily="34" charset="0"/>
              </a:defRPr>
            </a:lvl4pPr>
            <a:lvl5pPr algn="ctr" rtl="0" eaLnBrk="0" fontAlgn="base" hangingPunct="0">
              <a:spcBef>
                <a:spcPct val="0"/>
              </a:spcBef>
              <a:spcAft>
                <a:spcPct val="0"/>
              </a:spcAft>
              <a:defRPr sz="4400">
                <a:solidFill>
                  <a:srgbClr val="015DA8"/>
                </a:solidFill>
                <a:latin typeface="Calibri" pitchFamily="34" charset="0"/>
              </a:defRPr>
            </a:lvl5pPr>
            <a:lvl6pPr marL="457200" algn="ctr" rtl="0" fontAlgn="base">
              <a:spcBef>
                <a:spcPct val="0"/>
              </a:spcBef>
              <a:spcAft>
                <a:spcPct val="0"/>
              </a:spcAft>
              <a:defRPr sz="4400">
                <a:solidFill>
                  <a:srgbClr val="015DA8"/>
                </a:solidFill>
                <a:latin typeface="Calibri" pitchFamily="34" charset="0"/>
              </a:defRPr>
            </a:lvl6pPr>
            <a:lvl7pPr marL="914400" algn="ctr" rtl="0" fontAlgn="base">
              <a:spcBef>
                <a:spcPct val="0"/>
              </a:spcBef>
              <a:spcAft>
                <a:spcPct val="0"/>
              </a:spcAft>
              <a:defRPr sz="4400">
                <a:solidFill>
                  <a:srgbClr val="015DA8"/>
                </a:solidFill>
                <a:latin typeface="Calibri" pitchFamily="34" charset="0"/>
              </a:defRPr>
            </a:lvl7pPr>
            <a:lvl8pPr marL="1371600" algn="ctr" rtl="0" fontAlgn="base">
              <a:spcBef>
                <a:spcPct val="0"/>
              </a:spcBef>
              <a:spcAft>
                <a:spcPct val="0"/>
              </a:spcAft>
              <a:defRPr sz="4400">
                <a:solidFill>
                  <a:srgbClr val="015DA8"/>
                </a:solidFill>
                <a:latin typeface="Calibri" pitchFamily="34" charset="0"/>
              </a:defRPr>
            </a:lvl8pPr>
            <a:lvl9pPr marL="1828800" algn="ctr" rtl="0" fontAlgn="base">
              <a:spcBef>
                <a:spcPct val="0"/>
              </a:spcBef>
              <a:spcAft>
                <a:spcPct val="0"/>
              </a:spcAft>
              <a:defRPr sz="4400">
                <a:solidFill>
                  <a:srgbClr val="015DA8"/>
                </a:solidFill>
                <a:latin typeface="Calibri" pitchFamily="34" charset="0"/>
              </a:defRPr>
            </a:lvl9pPr>
          </a:lstStyle>
          <a:p>
            <a:pPr>
              <a:defRPr/>
            </a:pPr>
            <a:endParaRPr dirty="0" smtClean="0"/>
          </a:p>
          <a:p>
            <a:pPr>
              <a:defRPr/>
            </a:pPr>
            <a:r>
              <a:rPr dirty="0" smtClean="0"/>
              <a:t>3. I tre pilastri della quarta rivoluzione industriale: </a:t>
            </a:r>
            <a:br>
              <a:rPr dirty="0" smtClean="0"/>
            </a:br>
            <a:r>
              <a:rPr dirty="0" smtClean="0"/>
              <a:t>tecnologia</a:t>
            </a:r>
          </a:p>
        </p:txBody>
      </p:sp>
      <p:sp>
        <p:nvSpPr>
          <p:cNvPr id="12" name="Segnaposto numero diapositiva 3"/>
          <p:cNvSpPr txBox="1">
            <a:spLocks/>
          </p:cNvSpPr>
          <p:nvPr/>
        </p:nvSpPr>
        <p:spPr>
          <a:xfrm>
            <a:off x="6758880" y="6356351"/>
            <a:ext cx="2133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088B81A5-AF50-4635-A046-DE3157B98320}" type="slidenum">
              <a:rPr lang="it-IT" b="1" smtClean="0">
                <a:solidFill>
                  <a:prstClr val="black">
                    <a:tint val="75000"/>
                  </a:prstClr>
                </a:solidFill>
              </a:rPr>
              <a:pPr algn="r">
                <a:defRPr/>
              </a:pPr>
              <a:t>13</a:t>
            </a:fld>
            <a:endParaRPr lang="it-IT" b="1" dirty="0">
              <a:solidFill>
                <a:prstClr val="black">
                  <a:tint val="75000"/>
                </a:prstClr>
              </a:solidFill>
            </a:endParaRPr>
          </a:p>
        </p:txBody>
      </p:sp>
      <p:sp>
        <p:nvSpPr>
          <p:cNvPr id="2" name="Rettangolo 1"/>
          <p:cNvSpPr/>
          <p:nvPr/>
        </p:nvSpPr>
        <p:spPr>
          <a:xfrm>
            <a:off x="357734" y="3284984"/>
            <a:ext cx="8246714" cy="3539430"/>
          </a:xfrm>
          <a:prstGeom prst="rect">
            <a:avLst/>
          </a:prstGeom>
        </p:spPr>
        <p:txBody>
          <a:bodyPr wrap="square">
            <a:spAutoFit/>
          </a:bodyPr>
          <a:lstStyle/>
          <a:p>
            <a:pPr marL="342900" indent="-342900">
              <a:buFont typeface="Arial" panose="020B0604020202020204" pitchFamily="34" charset="0"/>
              <a:buChar char="•"/>
            </a:pPr>
            <a:r>
              <a:rPr lang="it-IT" sz="2000" b="1" dirty="0" smtClean="0"/>
              <a:t> </a:t>
            </a:r>
            <a:r>
              <a:rPr lang="it-IT" sz="2000" b="1" dirty="0" smtClean="0">
                <a:solidFill>
                  <a:srgbClr val="29732D"/>
                </a:solidFill>
              </a:rPr>
              <a:t>Tecnologie chiamate abilitanti</a:t>
            </a:r>
            <a:r>
              <a:rPr lang="it-IT" sz="2000" b="1" dirty="0" smtClean="0">
                <a:solidFill>
                  <a:srgbClr val="002060"/>
                </a:solidFill>
              </a:rPr>
              <a:t> </a:t>
            </a:r>
            <a:r>
              <a:rPr lang="it-IT" sz="2000" b="1" dirty="0" err="1">
                <a:solidFill>
                  <a:srgbClr val="002060"/>
                </a:solidFill>
              </a:rPr>
              <a:t>perchè</a:t>
            </a:r>
            <a:r>
              <a:rPr lang="it-IT" sz="2000" b="1" dirty="0">
                <a:solidFill>
                  <a:srgbClr val="002060"/>
                </a:solidFill>
              </a:rPr>
              <a:t> consentono </a:t>
            </a:r>
            <a:r>
              <a:rPr lang="it-IT" sz="2000" b="1" dirty="0" smtClean="0">
                <a:solidFill>
                  <a:srgbClr val="002060"/>
                </a:solidFill>
              </a:rPr>
              <a:t>di </a:t>
            </a:r>
            <a:r>
              <a:rPr lang="it-IT" sz="2000" b="1" dirty="0" err="1">
                <a:solidFill>
                  <a:srgbClr val="002060"/>
                </a:solidFill>
              </a:rPr>
              <a:t>disintermediare</a:t>
            </a:r>
            <a:r>
              <a:rPr lang="it-IT" sz="2000" b="1" dirty="0">
                <a:solidFill>
                  <a:srgbClr val="002060"/>
                </a:solidFill>
              </a:rPr>
              <a:t>; gestire e generare la conoscenza; connettere operazioni; accelerare le decisioni; essere il nucleo di prodotti e servizi di qualità nuovi e personalizzati allo stesso costo della produzione di massa. </a:t>
            </a:r>
            <a:endParaRPr lang="it-IT" sz="2000" b="1" dirty="0" smtClean="0">
              <a:solidFill>
                <a:srgbClr val="002060"/>
              </a:solidFill>
            </a:endParaRPr>
          </a:p>
          <a:p>
            <a:pPr marL="342900" indent="-342900">
              <a:buFont typeface="Arial" panose="020B0604020202020204" pitchFamily="34" charset="0"/>
              <a:buChar char="•"/>
            </a:pPr>
            <a:r>
              <a:rPr lang="it-IT" sz="2000" b="1" dirty="0" smtClean="0"/>
              <a:t>Quest'ultima </a:t>
            </a:r>
            <a:r>
              <a:rPr lang="it-IT" sz="2000" b="1" dirty="0"/>
              <a:t>rivoluzione </a:t>
            </a:r>
            <a:r>
              <a:rPr lang="it-IT" sz="2000" b="1" dirty="0" smtClean="0"/>
              <a:t>è caratterizzata soprattutto da </a:t>
            </a:r>
            <a:r>
              <a:rPr lang="it-IT" sz="2000" b="1" dirty="0" smtClean="0">
                <a:solidFill>
                  <a:srgbClr val="29732D"/>
                </a:solidFill>
              </a:rPr>
              <a:t>velocità esponenziale </a:t>
            </a:r>
            <a:r>
              <a:rPr lang="it-IT" sz="2000" b="1" dirty="0" smtClean="0"/>
              <a:t>e da </a:t>
            </a:r>
            <a:r>
              <a:rPr lang="it-IT" sz="2000" b="1" dirty="0" smtClean="0">
                <a:solidFill>
                  <a:srgbClr val="29732D"/>
                </a:solidFill>
              </a:rPr>
              <a:t>pervasività</a:t>
            </a:r>
            <a:r>
              <a:rPr lang="it-IT" sz="2000" b="1" dirty="0" smtClean="0"/>
              <a:t>  </a:t>
            </a:r>
            <a:r>
              <a:rPr lang="it-IT" sz="2000" b="1" dirty="0"/>
              <a:t>che non lascerà fuori </a:t>
            </a:r>
            <a:r>
              <a:rPr lang="it-IT" sz="2000" b="1" dirty="0" smtClean="0"/>
              <a:t>nulla.</a:t>
            </a:r>
          </a:p>
          <a:p>
            <a:pPr marL="342900" indent="-342900">
              <a:buFont typeface="Arial" panose="020B0604020202020204" pitchFamily="34" charset="0"/>
              <a:buChar char="•"/>
            </a:pPr>
            <a:r>
              <a:rPr lang="it-IT" sz="2000" b="1" dirty="0" smtClean="0"/>
              <a:t>Toccherà pesantemente la </a:t>
            </a:r>
            <a:r>
              <a:rPr lang="it-IT" sz="2000" b="1" dirty="0" smtClean="0">
                <a:solidFill>
                  <a:srgbClr val="29732D"/>
                </a:solidFill>
              </a:rPr>
              <a:t>Pubblica Amministrazione.</a:t>
            </a:r>
          </a:p>
          <a:p>
            <a:r>
              <a:rPr lang="it-IT" sz="2000" b="1" dirty="0" smtClean="0">
                <a:solidFill>
                  <a:srgbClr val="29732D"/>
                </a:solidFill>
              </a:rPr>
              <a:t>Ma </a:t>
            </a:r>
            <a:r>
              <a:rPr lang="it-IT" sz="2000" b="1" dirty="0">
                <a:solidFill>
                  <a:srgbClr val="29732D"/>
                </a:solidFill>
              </a:rPr>
              <a:t>perché </a:t>
            </a:r>
            <a:r>
              <a:rPr lang="it-IT" sz="2000" b="1" dirty="0" smtClean="0">
                <a:solidFill>
                  <a:srgbClr val="29732D"/>
                </a:solidFill>
              </a:rPr>
              <a:t>la Rivoluzione Industriale avvenga, faccia del bene e non faccia danno, la </a:t>
            </a:r>
            <a:r>
              <a:rPr lang="it-IT" sz="2000" b="1" dirty="0">
                <a:solidFill>
                  <a:srgbClr val="29732D"/>
                </a:solidFill>
              </a:rPr>
              <a:t>tecnologia non basta. Occorre attivare gli altri due fattori della quarta rivoluzione industriale: l’organizzazione e il </a:t>
            </a:r>
            <a:r>
              <a:rPr lang="it-IT" sz="2000" b="1" dirty="0" smtClean="0">
                <a:solidFill>
                  <a:srgbClr val="29732D"/>
                </a:solidFill>
              </a:rPr>
              <a:t>lavoro,  </a:t>
            </a:r>
            <a:r>
              <a:rPr lang="it-IT" sz="2000" b="1" dirty="0">
                <a:solidFill>
                  <a:srgbClr val="29732D"/>
                </a:solidFill>
              </a:rPr>
              <a:t>anch’essi di nuova </a:t>
            </a:r>
            <a:r>
              <a:rPr lang="it-IT" sz="2000" b="1" dirty="0" smtClean="0">
                <a:solidFill>
                  <a:srgbClr val="29732D"/>
                </a:solidFill>
              </a:rPr>
              <a:t>concezione e fra loro integrati.</a:t>
            </a:r>
            <a:endParaRPr lang="it-IT" sz="2000" b="1" dirty="0">
              <a:solidFill>
                <a:srgbClr val="29732D"/>
              </a:solidFill>
            </a:endParaRPr>
          </a:p>
        </p:txBody>
      </p:sp>
      <p:sp>
        <p:nvSpPr>
          <p:cNvPr id="7" name="Segnaposto piè di pagina 4"/>
          <p:cNvSpPr>
            <a:spLocks noGrp="1"/>
          </p:cNvSpPr>
          <p:nvPr>
            <p:ph type="ftr" sz="quarter" idx="4294967295"/>
          </p:nvPr>
        </p:nvSpPr>
        <p:spPr>
          <a:xfrm>
            <a:off x="2915816" y="6383734"/>
            <a:ext cx="3680048" cy="501650"/>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it-IT" b="1" dirty="0" smtClean="0"/>
              <a:t>Federico Butera. Non riprodurre senza autorizzazione</a:t>
            </a:r>
            <a:endParaRPr lang="it-IT" b="1" dirty="0">
              <a:solidFill>
                <a:prstClr val="black">
                  <a:tint val="75000"/>
                </a:prstClr>
              </a:solidFill>
            </a:endParaRPr>
          </a:p>
        </p:txBody>
      </p:sp>
      <p:pic>
        <p:nvPicPr>
          <p:cNvPr id="4" name="Picture 2" descr="Immagine correla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5" y="1025733"/>
            <a:ext cx="3384375" cy="1903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898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0"/>
            <a:ext cx="7714193" cy="462682"/>
          </a:xfrm>
        </p:spPr>
        <p:txBody>
          <a:bodyPr>
            <a:normAutofit fontScale="90000"/>
          </a:bodyPr>
          <a:lstStyle/>
          <a:p>
            <a:pPr algn="l"/>
            <a:r>
              <a:rPr lang="it-IT" sz="2700" dirty="0" smtClean="0">
                <a:solidFill>
                  <a:srgbClr val="29732D"/>
                </a:solidFill>
              </a:rPr>
              <a:t/>
            </a:r>
            <a:br>
              <a:rPr lang="it-IT" sz="2700" dirty="0" smtClean="0">
                <a:solidFill>
                  <a:srgbClr val="29732D"/>
                </a:solidFill>
              </a:rPr>
            </a:br>
            <a:r>
              <a:rPr lang="it-IT" sz="2700" dirty="0">
                <a:solidFill>
                  <a:srgbClr val="29732D"/>
                </a:solidFill>
              </a:rPr>
              <a:t/>
            </a:r>
            <a:br>
              <a:rPr lang="it-IT" sz="2700" dirty="0">
                <a:solidFill>
                  <a:srgbClr val="29732D"/>
                </a:solidFill>
              </a:rPr>
            </a:br>
            <a:r>
              <a:rPr lang="it-IT" sz="2700" dirty="0" smtClean="0">
                <a:solidFill>
                  <a:srgbClr val="29732D"/>
                </a:solidFill>
              </a:rPr>
              <a:t/>
            </a:r>
            <a:br>
              <a:rPr lang="it-IT" sz="2700" dirty="0" smtClean="0">
                <a:solidFill>
                  <a:srgbClr val="29732D"/>
                </a:solidFill>
              </a:rPr>
            </a:br>
            <a:r>
              <a:rPr lang="it-IT" sz="2700" dirty="0">
                <a:solidFill>
                  <a:srgbClr val="29732D"/>
                </a:solidFill>
              </a:rPr>
              <a:t/>
            </a:r>
            <a:br>
              <a:rPr lang="it-IT" sz="2700" dirty="0">
                <a:solidFill>
                  <a:srgbClr val="29732D"/>
                </a:solidFill>
              </a:rPr>
            </a:br>
            <a:r>
              <a:rPr lang="it-IT" sz="2700" dirty="0" smtClean="0">
                <a:solidFill>
                  <a:srgbClr val="29732D"/>
                </a:solidFill>
              </a:rPr>
              <a:t/>
            </a:r>
            <a:br>
              <a:rPr lang="it-IT" sz="2700" dirty="0" smtClean="0">
                <a:solidFill>
                  <a:srgbClr val="29732D"/>
                </a:solidFill>
              </a:rPr>
            </a:br>
            <a:r>
              <a:rPr lang="it-IT" sz="2700" b="1" dirty="0" smtClean="0">
                <a:solidFill>
                  <a:srgbClr val="29732D"/>
                </a:solidFill>
              </a:rPr>
              <a:t>3</a:t>
            </a:r>
            <a:r>
              <a:rPr lang="it-IT" sz="2700" b="1" dirty="0">
                <a:solidFill>
                  <a:srgbClr val="29732D"/>
                </a:solidFill>
              </a:rPr>
              <a:t>. I tre pilastri della quarta rivoluzione </a:t>
            </a:r>
            <a:r>
              <a:rPr lang="it-IT" sz="2700" b="1" dirty="0" smtClean="0">
                <a:solidFill>
                  <a:srgbClr val="29732D"/>
                </a:solidFill>
              </a:rPr>
              <a:t>industriale: </a:t>
            </a:r>
            <a:br>
              <a:rPr lang="it-IT" sz="2700" b="1" dirty="0" smtClean="0">
                <a:solidFill>
                  <a:srgbClr val="29732D"/>
                </a:solidFill>
              </a:rPr>
            </a:br>
            <a:r>
              <a:rPr lang="it-IT" sz="2700" b="1" dirty="0" smtClean="0">
                <a:solidFill>
                  <a:srgbClr val="29732D"/>
                </a:solidFill>
              </a:rPr>
              <a:t>tecnologia</a:t>
            </a:r>
            <a:r>
              <a:rPr lang="it-IT" sz="2700" dirty="0">
                <a:solidFill>
                  <a:srgbClr val="29732D"/>
                </a:solidFill>
              </a:rPr>
              <a:t/>
            </a:r>
            <a:br>
              <a:rPr lang="it-IT" sz="2700" dirty="0">
                <a:solidFill>
                  <a:srgbClr val="29732D"/>
                </a:solidFill>
              </a:rPr>
            </a:br>
            <a:r>
              <a:rPr lang="it-IT" dirty="0" smtClean="0"/>
              <a:t/>
            </a:r>
            <a:br>
              <a:rPr lang="it-IT" dirty="0" smtClean="0"/>
            </a:br>
            <a:r>
              <a:rPr lang="it-IT" dirty="0" smtClean="0"/>
              <a:t>tecnologia </a:t>
            </a:r>
            <a:r>
              <a:rPr lang="it-IT" sz="2800" dirty="0" smtClean="0"/>
              <a:t/>
            </a:r>
            <a:br>
              <a:rPr lang="it-IT" sz="2800" dirty="0" smtClean="0"/>
            </a:br>
            <a:endParaRPr lang="it-IT" sz="2000" dirty="0"/>
          </a:p>
        </p:txBody>
      </p:sp>
      <p:sp>
        <p:nvSpPr>
          <p:cNvPr id="3" name="Segnaposto numero diapositiva 2"/>
          <p:cNvSpPr>
            <a:spLocks noGrp="1"/>
          </p:cNvSpPr>
          <p:nvPr>
            <p:ph type="sldNum" sz="quarter" idx="11"/>
          </p:nvPr>
        </p:nvSpPr>
        <p:spPr/>
        <p:txBody>
          <a:bodyPr/>
          <a:lstStyle/>
          <a:p>
            <a:pPr>
              <a:defRPr/>
            </a:pPr>
            <a:fld id="{088B81A5-AF50-4635-A046-DE3157B98320}" type="slidenum">
              <a:rPr lang="it-IT" smtClean="0">
                <a:solidFill>
                  <a:prstClr val="black">
                    <a:tint val="75000"/>
                  </a:prstClr>
                </a:solidFill>
              </a:rPr>
              <a:pPr>
                <a:defRPr/>
              </a:pPr>
              <a:t>14</a:t>
            </a:fld>
            <a:endParaRPr lang="it-IT">
              <a:solidFill>
                <a:prstClr val="black">
                  <a:tint val="75000"/>
                </a:prstClr>
              </a:solidFill>
            </a:endParaRP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0838" y="1178848"/>
            <a:ext cx="8359394" cy="4626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6130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14191" y="775245"/>
            <a:ext cx="7570177" cy="4525963"/>
          </a:xfrm>
        </p:spPr>
        <p:txBody>
          <a:bodyPr/>
          <a:lstStyle/>
          <a:p>
            <a:pPr marL="0" indent="0">
              <a:buNone/>
            </a:pPr>
            <a:r>
              <a:rPr lang="it-IT" sz="2000" b="1" dirty="0" smtClean="0">
                <a:solidFill>
                  <a:srgbClr val="29732D"/>
                </a:solidFill>
              </a:rPr>
              <a:t>Strategie di servizio </a:t>
            </a:r>
          </a:p>
          <a:p>
            <a:r>
              <a:rPr lang="it-IT" b="1" dirty="0" smtClean="0"/>
              <a:t>La Pubblica Amministrazione è progettata per rispettare diritti più che per soddisfare bisogni</a:t>
            </a:r>
          </a:p>
          <a:p>
            <a:pPr marL="457200" lvl="1" indent="0">
              <a:buNone/>
            </a:pPr>
            <a:r>
              <a:rPr lang="it-IT" b="1" dirty="0" smtClean="0"/>
              <a:t>	I diritti sono fissi e vanno rispettati sempre </a:t>
            </a:r>
          </a:p>
          <a:p>
            <a:pPr marL="0" indent="0">
              <a:buNone/>
            </a:pPr>
            <a:r>
              <a:rPr lang="it-IT" b="1" dirty="0" smtClean="0"/>
              <a:t>	I bisogni sono mutevoli e si soddisfano con i servizi</a:t>
            </a:r>
          </a:p>
          <a:p>
            <a:r>
              <a:rPr lang="it-IT" sz="2000" b="1" dirty="0" smtClean="0">
                <a:solidFill>
                  <a:srgbClr val="29732D"/>
                </a:solidFill>
              </a:rPr>
              <a:t>I processi di servizio NON equivalgono ai procedimenti amministrativi</a:t>
            </a:r>
          </a:p>
          <a:p>
            <a:r>
              <a:rPr lang="it-IT" b="1" dirty="0" smtClean="0"/>
              <a:t>Le </a:t>
            </a:r>
            <a:r>
              <a:rPr lang="it-IT" sz="2000" b="1" dirty="0" smtClean="0">
                <a:solidFill>
                  <a:srgbClr val="29732D"/>
                </a:solidFill>
              </a:rPr>
              <a:t>capacità chiave </a:t>
            </a:r>
            <a:r>
              <a:rPr lang="it-IT" b="1" dirty="0" smtClean="0"/>
              <a:t>che le Amministrazioni dovranno mettere in campo sono</a:t>
            </a:r>
          </a:p>
          <a:p>
            <a:pPr lvl="1"/>
            <a:r>
              <a:rPr lang="it-IT" b="1" dirty="0" smtClean="0"/>
              <a:t>rivedere continuamente la propria strategia di servizi e migliorare i  servizi resi</a:t>
            </a:r>
          </a:p>
          <a:p>
            <a:pPr lvl="1"/>
            <a:r>
              <a:rPr lang="it-IT" b="1" dirty="0" smtClean="0"/>
              <a:t>fornire servizi che ottengano la soddisfazione sostanziali dei bisogni dell’utente </a:t>
            </a:r>
          </a:p>
          <a:p>
            <a:pPr lvl="1"/>
            <a:r>
              <a:rPr lang="it-IT" b="1" dirty="0" smtClean="0"/>
              <a:t>ridefinire i sistemi di tecnologia, organizzazione e lavoro per erogare i servizi</a:t>
            </a:r>
          </a:p>
          <a:p>
            <a:pPr lvl="1"/>
            <a:r>
              <a:rPr lang="it-IT" b="1" dirty="0" smtClean="0"/>
              <a:t>Scegliere fra </a:t>
            </a:r>
            <a:r>
              <a:rPr lang="it-IT" b="1" dirty="0" err="1" smtClean="0"/>
              <a:t>make</a:t>
            </a:r>
            <a:r>
              <a:rPr lang="it-IT" b="1" dirty="0" smtClean="0"/>
              <a:t> or </a:t>
            </a:r>
            <a:r>
              <a:rPr lang="it-IT" b="1" dirty="0" err="1" smtClean="0"/>
              <a:t>buy</a:t>
            </a:r>
            <a:endParaRPr lang="it-IT" b="1" dirty="0" smtClean="0"/>
          </a:p>
          <a:p>
            <a:pPr marL="0" lvl="0" indent="0">
              <a:buNone/>
            </a:pPr>
            <a:r>
              <a:rPr lang="it-IT" sz="2000" b="1" i="1" dirty="0">
                <a:solidFill>
                  <a:srgbClr val="309309"/>
                </a:solidFill>
              </a:rPr>
              <a:t>Per esempio sanità e istruzione tecnica richiedono nuove </a:t>
            </a:r>
            <a:r>
              <a:rPr lang="it-IT" sz="2000" b="1" i="1" dirty="0" smtClean="0">
                <a:solidFill>
                  <a:srgbClr val="309309"/>
                </a:solidFill>
              </a:rPr>
              <a:t>strategie di servizio , tecnologia e organizzazione prima che nuove norme</a:t>
            </a:r>
            <a:endParaRPr lang="it-IT" sz="2000" b="1" dirty="0">
              <a:solidFill>
                <a:srgbClr val="309309"/>
              </a:solidFill>
            </a:endParaRPr>
          </a:p>
          <a:p>
            <a:r>
              <a:rPr lang="it-IT" sz="2000" b="1" dirty="0" smtClean="0"/>
              <a:t> </a:t>
            </a:r>
          </a:p>
          <a:p>
            <a:endParaRPr lang="it-IT" b="1" dirty="0"/>
          </a:p>
        </p:txBody>
      </p:sp>
      <p:sp>
        <p:nvSpPr>
          <p:cNvPr id="7" name="Segnaposto piè di pagina 4"/>
          <p:cNvSpPr>
            <a:spLocks noGrp="1"/>
          </p:cNvSpPr>
          <p:nvPr>
            <p:ph type="ftr" sz="quarter" idx="3"/>
          </p:nvPr>
        </p:nvSpPr>
        <p:spPr/>
        <p:txBody>
          <a:bodyPr/>
          <a:lstStyle>
            <a:lvl1pPr algn="ctr">
              <a:defRPr sz="1000">
                <a:solidFill>
                  <a:schemeClr val="tx1">
                    <a:tint val="75000"/>
                  </a:schemeClr>
                </a:solidFill>
              </a:defRPr>
            </a:lvl1pPr>
          </a:lstStyle>
          <a:p>
            <a:r>
              <a:rPr lang="it-IT" b="1" dirty="0" smtClean="0"/>
              <a:t>Federico Butera. Non riprodurre senza autorizzazione</a:t>
            </a:r>
            <a:endParaRPr lang="it-IT" b="1" dirty="0"/>
          </a:p>
        </p:txBody>
      </p:sp>
      <p:sp>
        <p:nvSpPr>
          <p:cNvPr id="4" name="Segnaposto numero diapositiva 3"/>
          <p:cNvSpPr>
            <a:spLocks noGrp="1"/>
          </p:cNvSpPr>
          <p:nvPr>
            <p:ph type="sldNum" sz="quarter" idx="4294967295"/>
          </p:nvPr>
        </p:nvSpPr>
        <p:spPr>
          <a:xfrm>
            <a:off x="7010400" y="6356350"/>
            <a:ext cx="2133600" cy="365125"/>
          </a:xfrm>
        </p:spPr>
        <p:txBody>
          <a:bodyPr/>
          <a:lstStyle/>
          <a:p>
            <a:pPr>
              <a:defRPr/>
            </a:pPr>
            <a:fld id="{088B81A5-AF50-4635-A046-DE3157B98320}" type="slidenum">
              <a:rPr lang="it-IT" b="1" smtClean="0">
                <a:solidFill>
                  <a:prstClr val="black">
                    <a:tint val="75000"/>
                  </a:prstClr>
                </a:solidFill>
              </a:rPr>
              <a:pPr>
                <a:defRPr/>
              </a:pPr>
              <a:t>15</a:t>
            </a:fld>
            <a:endParaRPr lang="it-IT" b="1">
              <a:solidFill>
                <a:prstClr val="black">
                  <a:tint val="75000"/>
                </a:prstClr>
              </a:solidFill>
            </a:endParaRPr>
          </a:p>
        </p:txBody>
      </p:sp>
      <p:sp>
        <p:nvSpPr>
          <p:cNvPr id="5" name="Titolo 1"/>
          <p:cNvSpPr txBox="1">
            <a:spLocks/>
          </p:cNvSpPr>
          <p:nvPr/>
        </p:nvSpPr>
        <p:spPr bwMode="auto">
          <a:xfrm>
            <a:off x="175444" y="99392"/>
            <a:ext cx="7570177" cy="59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it-IT" altLang="it-IT" sz="2400" b="1" kern="1200" dirty="0">
                <a:solidFill>
                  <a:srgbClr val="29732D"/>
                </a:solidFill>
                <a:latin typeface="+mj-lt"/>
                <a:ea typeface="+mj-ea"/>
                <a:cs typeface="+mj-cs"/>
              </a:defRPr>
            </a:lvl1pPr>
            <a:lvl2pPr algn="ctr" rtl="0" eaLnBrk="0" fontAlgn="base" hangingPunct="0">
              <a:spcBef>
                <a:spcPct val="0"/>
              </a:spcBef>
              <a:spcAft>
                <a:spcPct val="0"/>
              </a:spcAft>
              <a:defRPr sz="4400">
                <a:solidFill>
                  <a:srgbClr val="015DA8"/>
                </a:solidFill>
                <a:latin typeface="Calibri" pitchFamily="34" charset="0"/>
              </a:defRPr>
            </a:lvl2pPr>
            <a:lvl3pPr algn="ctr" rtl="0" eaLnBrk="0" fontAlgn="base" hangingPunct="0">
              <a:spcBef>
                <a:spcPct val="0"/>
              </a:spcBef>
              <a:spcAft>
                <a:spcPct val="0"/>
              </a:spcAft>
              <a:defRPr sz="4400">
                <a:solidFill>
                  <a:srgbClr val="015DA8"/>
                </a:solidFill>
                <a:latin typeface="Calibri" pitchFamily="34" charset="0"/>
              </a:defRPr>
            </a:lvl3pPr>
            <a:lvl4pPr algn="ctr" rtl="0" eaLnBrk="0" fontAlgn="base" hangingPunct="0">
              <a:spcBef>
                <a:spcPct val="0"/>
              </a:spcBef>
              <a:spcAft>
                <a:spcPct val="0"/>
              </a:spcAft>
              <a:defRPr sz="4400">
                <a:solidFill>
                  <a:srgbClr val="015DA8"/>
                </a:solidFill>
                <a:latin typeface="Calibri" pitchFamily="34" charset="0"/>
              </a:defRPr>
            </a:lvl4pPr>
            <a:lvl5pPr algn="ctr" rtl="0" eaLnBrk="0" fontAlgn="base" hangingPunct="0">
              <a:spcBef>
                <a:spcPct val="0"/>
              </a:spcBef>
              <a:spcAft>
                <a:spcPct val="0"/>
              </a:spcAft>
              <a:defRPr sz="4400">
                <a:solidFill>
                  <a:srgbClr val="015DA8"/>
                </a:solidFill>
                <a:latin typeface="Calibri" pitchFamily="34" charset="0"/>
              </a:defRPr>
            </a:lvl5pPr>
            <a:lvl6pPr marL="457200" algn="ctr" rtl="0" fontAlgn="base">
              <a:spcBef>
                <a:spcPct val="0"/>
              </a:spcBef>
              <a:spcAft>
                <a:spcPct val="0"/>
              </a:spcAft>
              <a:defRPr sz="4400">
                <a:solidFill>
                  <a:srgbClr val="015DA8"/>
                </a:solidFill>
                <a:latin typeface="Calibri" pitchFamily="34" charset="0"/>
              </a:defRPr>
            </a:lvl6pPr>
            <a:lvl7pPr marL="914400" algn="ctr" rtl="0" fontAlgn="base">
              <a:spcBef>
                <a:spcPct val="0"/>
              </a:spcBef>
              <a:spcAft>
                <a:spcPct val="0"/>
              </a:spcAft>
              <a:defRPr sz="4400">
                <a:solidFill>
                  <a:srgbClr val="015DA8"/>
                </a:solidFill>
                <a:latin typeface="Calibri" pitchFamily="34" charset="0"/>
              </a:defRPr>
            </a:lvl7pPr>
            <a:lvl8pPr marL="1371600" algn="ctr" rtl="0" fontAlgn="base">
              <a:spcBef>
                <a:spcPct val="0"/>
              </a:spcBef>
              <a:spcAft>
                <a:spcPct val="0"/>
              </a:spcAft>
              <a:defRPr sz="4400">
                <a:solidFill>
                  <a:srgbClr val="015DA8"/>
                </a:solidFill>
                <a:latin typeface="Calibri" pitchFamily="34" charset="0"/>
              </a:defRPr>
            </a:lvl8pPr>
            <a:lvl9pPr marL="1828800" algn="ctr" rtl="0" fontAlgn="base">
              <a:spcBef>
                <a:spcPct val="0"/>
              </a:spcBef>
              <a:spcAft>
                <a:spcPct val="0"/>
              </a:spcAft>
              <a:defRPr sz="4400">
                <a:solidFill>
                  <a:srgbClr val="015DA8"/>
                </a:solidFill>
                <a:latin typeface="Calibri" pitchFamily="34" charset="0"/>
              </a:defRPr>
            </a:lvl9pPr>
          </a:lstStyle>
          <a:p>
            <a:pPr>
              <a:defRPr/>
            </a:pPr>
            <a:r>
              <a:rPr dirty="0" smtClean="0"/>
              <a:t>3. </a:t>
            </a:r>
            <a:r>
              <a:rPr lang="it-IT" dirty="0"/>
              <a:t>I tre pilastri della quarta rivoluzione industriale: </a:t>
            </a:r>
            <a:br>
              <a:rPr lang="it-IT" dirty="0"/>
            </a:br>
            <a:r>
              <a:rPr lang="it-IT" dirty="0" smtClean="0"/>
              <a:t>organizzazione</a:t>
            </a:r>
            <a:endParaRPr dirty="0" smtClean="0"/>
          </a:p>
        </p:txBody>
      </p:sp>
    </p:spTree>
    <p:extLst>
      <p:ext uri="{BB962C8B-B14F-4D97-AF65-F5344CB8AC3E}">
        <p14:creationId xmlns:p14="http://schemas.microsoft.com/office/powerpoint/2010/main" val="1140484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1052736"/>
            <a:ext cx="8208912" cy="4536504"/>
          </a:xfrm>
        </p:spPr>
        <p:txBody>
          <a:bodyPr/>
          <a:lstStyle/>
          <a:p>
            <a:pPr marL="0" indent="0">
              <a:buNone/>
            </a:pPr>
            <a:r>
              <a:rPr lang="it-IT" sz="2000" b="1" dirty="0">
                <a:solidFill>
                  <a:srgbClr val="29732D"/>
                </a:solidFill>
              </a:rPr>
              <a:t>B. Reti </a:t>
            </a:r>
            <a:r>
              <a:rPr lang="it-IT" sz="2000" b="1" dirty="0" smtClean="0">
                <a:solidFill>
                  <a:srgbClr val="29732D"/>
                </a:solidFill>
              </a:rPr>
              <a:t>organizzative </a:t>
            </a:r>
          </a:p>
          <a:p>
            <a:pPr marL="0" indent="0">
              <a:buNone/>
            </a:pPr>
            <a:endParaRPr lang="it-IT" sz="2000" b="1" dirty="0" smtClean="0">
              <a:solidFill>
                <a:srgbClr val="002060"/>
              </a:solidFill>
            </a:endParaRPr>
          </a:p>
          <a:p>
            <a:pPr marL="0" indent="0">
              <a:buNone/>
            </a:pPr>
            <a:r>
              <a:rPr lang="it-IT" sz="2000" b="1" dirty="0" smtClean="0">
                <a:solidFill>
                  <a:srgbClr val="002060"/>
                </a:solidFill>
              </a:rPr>
              <a:t>Le tecnologie nell’ Industria </a:t>
            </a:r>
            <a:r>
              <a:rPr lang="it-IT" sz="2000" b="1" dirty="0">
                <a:solidFill>
                  <a:srgbClr val="002060"/>
                </a:solidFill>
              </a:rPr>
              <a:t>4.0 </a:t>
            </a:r>
            <a:r>
              <a:rPr lang="it-IT" sz="2000" b="1" dirty="0" smtClean="0">
                <a:solidFill>
                  <a:srgbClr val="002060"/>
                </a:solidFill>
              </a:rPr>
              <a:t>consentono l’attivazione </a:t>
            </a:r>
            <a:r>
              <a:rPr lang="it-IT" sz="2000" b="1" dirty="0">
                <a:solidFill>
                  <a:srgbClr val="002060"/>
                </a:solidFill>
              </a:rPr>
              <a:t>di </a:t>
            </a:r>
            <a:r>
              <a:rPr lang="it-IT" sz="2000" b="1" dirty="0" smtClean="0">
                <a:solidFill>
                  <a:srgbClr val="29732D"/>
                </a:solidFill>
              </a:rPr>
              <a:t>collaborazioni e filiere fra i soggetti </a:t>
            </a:r>
            <a:r>
              <a:rPr lang="it-IT" sz="2000" b="1" dirty="0" smtClean="0">
                <a:solidFill>
                  <a:srgbClr val="002060"/>
                </a:solidFill>
              </a:rPr>
              <a:t>ma esse funzionano solo se diventano componenti di </a:t>
            </a:r>
            <a:r>
              <a:rPr lang="it-IT" sz="2000" b="1" i="1" dirty="0" smtClean="0">
                <a:solidFill>
                  <a:srgbClr val="29732D"/>
                </a:solidFill>
              </a:rPr>
              <a:t>reti </a:t>
            </a:r>
            <a:r>
              <a:rPr lang="it-IT" sz="2000" b="1" i="1" dirty="0">
                <a:solidFill>
                  <a:srgbClr val="29732D"/>
                </a:solidFill>
              </a:rPr>
              <a:t>organizzative</a:t>
            </a:r>
            <a:r>
              <a:rPr lang="it-IT" sz="2000" b="1" dirty="0">
                <a:solidFill>
                  <a:srgbClr val="29732D"/>
                </a:solidFill>
              </a:rPr>
              <a:t> </a:t>
            </a:r>
            <a:r>
              <a:rPr lang="it-IT" sz="2000" b="1" i="1" dirty="0" smtClean="0">
                <a:solidFill>
                  <a:srgbClr val="29732D"/>
                </a:solidFill>
              </a:rPr>
              <a:t>governate</a:t>
            </a:r>
            <a:r>
              <a:rPr lang="it-IT" sz="2000" b="1" dirty="0" smtClean="0">
                <a:solidFill>
                  <a:srgbClr val="29732D"/>
                </a:solidFill>
              </a:rPr>
              <a:t>. </a:t>
            </a:r>
          </a:p>
          <a:p>
            <a:pPr marL="0" indent="0">
              <a:buNone/>
            </a:pPr>
            <a:endParaRPr lang="it-IT" sz="2000" b="1" dirty="0" smtClean="0">
              <a:solidFill>
                <a:srgbClr val="002060"/>
              </a:solidFill>
            </a:endParaRPr>
          </a:p>
          <a:p>
            <a:pPr marL="0" indent="0">
              <a:buNone/>
            </a:pPr>
            <a:r>
              <a:rPr lang="it-IT" sz="2000" b="1" dirty="0" smtClean="0">
                <a:solidFill>
                  <a:srgbClr val="002060"/>
                </a:solidFill>
              </a:rPr>
              <a:t>La </a:t>
            </a:r>
            <a:r>
              <a:rPr lang="it-IT" sz="2000" b="1" dirty="0">
                <a:solidFill>
                  <a:srgbClr val="002060"/>
                </a:solidFill>
              </a:rPr>
              <a:t>rete organizzativa </a:t>
            </a:r>
            <a:r>
              <a:rPr lang="it-IT" sz="2000" b="1" dirty="0" smtClean="0">
                <a:solidFill>
                  <a:srgbClr val="002060"/>
                </a:solidFill>
              </a:rPr>
              <a:t>governata è una organizzazione complessa fatta di sei elementi: </a:t>
            </a:r>
            <a:r>
              <a:rPr lang="it-IT" sz="2000" b="1" dirty="0" smtClean="0">
                <a:solidFill>
                  <a:srgbClr val="29732D"/>
                </a:solidFill>
              </a:rPr>
              <a:t>catena </a:t>
            </a:r>
            <a:r>
              <a:rPr lang="it-IT" sz="2000" b="1" dirty="0">
                <a:solidFill>
                  <a:srgbClr val="29732D"/>
                </a:solidFill>
              </a:rPr>
              <a:t>del valore</a:t>
            </a:r>
            <a:r>
              <a:rPr lang="it-IT" sz="2000" b="1" dirty="0" smtClean="0">
                <a:solidFill>
                  <a:srgbClr val="002060"/>
                </a:solidFill>
              </a:rPr>
              <a:t>, </a:t>
            </a:r>
            <a:r>
              <a:rPr lang="it-IT" sz="2000" b="1" dirty="0" smtClean="0">
                <a:solidFill>
                  <a:srgbClr val="29732D"/>
                </a:solidFill>
              </a:rPr>
              <a:t>processi</a:t>
            </a:r>
            <a:r>
              <a:rPr lang="it-IT" sz="2000" b="1" dirty="0" smtClean="0">
                <a:solidFill>
                  <a:srgbClr val="002060"/>
                </a:solidFill>
              </a:rPr>
              <a:t>, </a:t>
            </a:r>
            <a:r>
              <a:rPr lang="it-IT" sz="2000" b="1" dirty="0">
                <a:solidFill>
                  <a:srgbClr val="29732D"/>
                </a:solidFill>
              </a:rPr>
              <a:t>“nodi” o unità organizzative indipendenti e vitali</a:t>
            </a:r>
            <a:r>
              <a:rPr lang="it-IT" sz="2000" b="1" dirty="0">
                <a:solidFill>
                  <a:srgbClr val="002060"/>
                </a:solidFill>
              </a:rPr>
              <a:t>, </a:t>
            </a:r>
            <a:r>
              <a:rPr lang="it-IT" sz="2000" b="1" dirty="0" smtClean="0">
                <a:solidFill>
                  <a:srgbClr val="29732D"/>
                </a:solidFill>
              </a:rPr>
              <a:t>connessioni, </a:t>
            </a:r>
            <a:r>
              <a:rPr lang="it-IT" sz="2000" b="1" dirty="0">
                <a:solidFill>
                  <a:srgbClr val="29732D"/>
                </a:solidFill>
              </a:rPr>
              <a:t>strutture </a:t>
            </a:r>
            <a:r>
              <a:rPr lang="it-IT" sz="2000" b="1" dirty="0" smtClean="0">
                <a:solidFill>
                  <a:srgbClr val="29732D"/>
                </a:solidFill>
              </a:rPr>
              <a:t>composite </a:t>
            </a:r>
            <a:r>
              <a:rPr lang="it-IT" sz="2000" b="1" dirty="0" smtClean="0">
                <a:solidFill>
                  <a:srgbClr val="002060"/>
                </a:solidFill>
              </a:rPr>
              <a:t>e </a:t>
            </a:r>
            <a:r>
              <a:rPr lang="it-IT" sz="2000" b="1" dirty="0">
                <a:solidFill>
                  <a:srgbClr val="002060"/>
                </a:solidFill>
              </a:rPr>
              <a:t>soprattutto un </a:t>
            </a:r>
            <a:r>
              <a:rPr lang="it-IT" sz="2000" b="1" dirty="0">
                <a:solidFill>
                  <a:srgbClr val="29732D"/>
                </a:solidFill>
              </a:rPr>
              <a:t>sistema di </a:t>
            </a:r>
            <a:r>
              <a:rPr lang="it-IT" sz="2000" b="1" dirty="0" err="1">
                <a:solidFill>
                  <a:srgbClr val="29732D"/>
                </a:solidFill>
              </a:rPr>
              <a:t>governance</a:t>
            </a:r>
            <a:r>
              <a:rPr lang="it-IT" sz="2000" b="1" dirty="0">
                <a:solidFill>
                  <a:srgbClr val="002060"/>
                </a:solidFill>
              </a:rPr>
              <a:t>. </a:t>
            </a:r>
            <a:endParaRPr lang="it-IT" sz="2000" b="1" dirty="0" smtClean="0">
              <a:solidFill>
                <a:srgbClr val="002060"/>
              </a:solidFill>
            </a:endParaRPr>
          </a:p>
          <a:p>
            <a:pPr marL="0" indent="0">
              <a:buNone/>
            </a:pPr>
            <a:endParaRPr lang="it-IT" sz="2000" b="1" dirty="0">
              <a:solidFill>
                <a:srgbClr val="002060"/>
              </a:solidFill>
            </a:endParaRPr>
          </a:p>
          <a:p>
            <a:pPr marL="0" indent="0">
              <a:buNone/>
            </a:pPr>
            <a:endParaRPr lang="it-IT" sz="2000" b="1" dirty="0">
              <a:solidFill>
                <a:srgbClr val="002060"/>
              </a:solidFill>
            </a:endParaRPr>
          </a:p>
          <a:p>
            <a:pPr marL="0" lvl="0" indent="0">
              <a:buNone/>
            </a:pPr>
            <a:r>
              <a:rPr lang="it-IT" sz="2000" b="1" i="1" dirty="0">
                <a:solidFill>
                  <a:srgbClr val="29732D"/>
                </a:solidFill>
              </a:rPr>
              <a:t>Il caso della fruizione dei beni culturali , assicurata da reti organizzative</a:t>
            </a:r>
          </a:p>
          <a:p>
            <a:pPr marL="0" indent="0">
              <a:buNone/>
            </a:pPr>
            <a:endParaRPr lang="it-IT" sz="2000" b="1" dirty="0" smtClean="0">
              <a:solidFill>
                <a:srgbClr val="002060"/>
              </a:solidFill>
            </a:endParaRPr>
          </a:p>
          <a:p>
            <a:pPr marL="0" indent="0">
              <a:buNone/>
            </a:pPr>
            <a:r>
              <a:rPr lang="it-IT" sz="2000" b="1" i="1" dirty="0" smtClean="0">
                <a:solidFill>
                  <a:srgbClr val="002060"/>
                </a:solidFill>
              </a:rPr>
              <a:t> </a:t>
            </a:r>
            <a:endParaRPr lang="it-IT" sz="2000" i="1" dirty="0">
              <a:solidFill>
                <a:srgbClr val="002060"/>
              </a:solidFill>
            </a:endParaRPr>
          </a:p>
        </p:txBody>
      </p:sp>
      <p:sp>
        <p:nvSpPr>
          <p:cNvPr id="4" name="Titolo 1"/>
          <p:cNvSpPr txBox="1">
            <a:spLocks/>
          </p:cNvSpPr>
          <p:nvPr/>
        </p:nvSpPr>
        <p:spPr bwMode="auto">
          <a:xfrm>
            <a:off x="170175" y="116632"/>
            <a:ext cx="7570177" cy="418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it-IT" altLang="it-IT" sz="2400" b="1" kern="1200" dirty="0">
                <a:solidFill>
                  <a:srgbClr val="29732D"/>
                </a:solidFill>
                <a:latin typeface="+mj-lt"/>
                <a:ea typeface="+mj-ea"/>
                <a:cs typeface="+mj-cs"/>
              </a:defRPr>
            </a:lvl1pPr>
            <a:lvl2pPr algn="ctr" rtl="0" eaLnBrk="0" fontAlgn="base" hangingPunct="0">
              <a:spcBef>
                <a:spcPct val="0"/>
              </a:spcBef>
              <a:spcAft>
                <a:spcPct val="0"/>
              </a:spcAft>
              <a:defRPr sz="4400">
                <a:solidFill>
                  <a:srgbClr val="015DA8"/>
                </a:solidFill>
                <a:latin typeface="Calibri" pitchFamily="34" charset="0"/>
              </a:defRPr>
            </a:lvl2pPr>
            <a:lvl3pPr algn="ctr" rtl="0" eaLnBrk="0" fontAlgn="base" hangingPunct="0">
              <a:spcBef>
                <a:spcPct val="0"/>
              </a:spcBef>
              <a:spcAft>
                <a:spcPct val="0"/>
              </a:spcAft>
              <a:defRPr sz="4400">
                <a:solidFill>
                  <a:srgbClr val="015DA8"/>
                </a:solidFill>
                <a:latin typeface="Calibri" pitchFamily="34" charset="0"/>
              </a:defRPr>
            </a:lvl3pPr>
            <a:lvl4pPr algn="ctr" rtl="0" eaLnBrk="0" fontAlgn="base" hangingPunct="0">
              <a:spcBef>
                <a:spcPct val="0"/>
              </a:spcBef>
              <a:spcAft>
                <a:spcPct val="0"/>
              </a:spcAft>
              <a:defRPr sz="4400">
                <a:solidFill>
                  <a:srgbClr val="015DA8"/>
                </a:solidFill>
                <a:latin typeface="Calibri" pitchFamily="34" charset="0"/>
              </a:defRPr>
            </a:lvl4pPr>
            <a:lvl5pPr algn="ctr" rtl="0" eaLnBrk="0" fontAlgn="base" hangingPunct="0">
              <a:spcBef>
                <a:spcPct val="0"/>
              </a:spcBef>
              <a:spcAft>
                <a:spcPct val="0"/>
              </a:spcAft>
              <a:defRPr sz="4400">
                <a:solidFill>
                  <a:srgbClr val="015DA8"/>
                </a:solidFill>
                <a:latin typeface="Calibri" pitchFamily="34" charset="0"/>
              </a:defRPr>
            </a:lvl5pPr>
            <a:lvl6pPr marL="457200" algn="ctr" rtl="0" fontAlgn="base">
              <a:spcBef>
                <a:spcPct val="0"/>
              </a:spcBef>
              <a:spcAft>
                <a:spcPct val="0"/>
              </a:spcAft>
              <a:defRPr sz="4400">
                <a:solidFill>
                  <a:srgbClr val="015DA8"/>
                </a:solidFill>
                <a:latin typeface="Calibri" pitchFamily="34" charset="0"/>
              </a:defRPr>
            </a:lvl6pPr>
            <a:lvl7pPr marL="914400" algn="ctr" rtl="0" fontAlgn="base">
              <a:spcBef>
                <a:spcPct val="0"/>
              </a:spcBef>
              <a:spcAft>
                <a:spcPct val="0"/>
              </a:spcAft>
              <a:defRPr sz="4400">
                <a:solidFill>
                  <a:srgbClr val="015DA8"/>
                </a:solidFill>
                <a:latin typeface="Calibri" pitchFamily="34" charset="0"/>
              </a:defRPr>
            </a:lvl7pPr>
            <a:lvl8pPr marL="1371600" algn="ctr" rtl="0" fontAlgn="base">
              <a:spcBef>
                <a:spcPct val="0"/>
              </a:spcBef>
              <a:spcAft>
                <a:spcPct val="0"/>
              </a:spcAft>
              <a:defRPr sz="4400">
                <a:solidFill>
                  <a:srgbClr val="015DA8"/>
                </a:solidFill>
                <a:latin typeface="Calibri" pitchFamily="34" charset="0"/>
              </a:defRPr>
            </a:lvl8pPr>
            <a:lvl9pPr marL="1828800" algn="ctr" rtl="0" fontAlgn="base">
              <a:spcBef>
                <a:spcPct val="0"/>
              </a:spcBef>
              <a:spcAft>
                <a:spcPct val="0"/>
              </a:spcAft>
              <a:defRPr sz="4400">
                <a:solidFill>
                  <a:srgbClr val="015DA8"/>
                </a:solidFill>
                <a:latin typeface="Calibri" pitchFamily="34" charset="0"/>
              </a:defRPr>
            </a:lvl9pPr>
          </a:lstStyle>
          <a:p>
            <a:pPr>
              <a:defRPr/>
            </a:pPr>
            <a:r>
              <a:rPr lang="it-IT" dirty="0"/>
              <a:t>3. I tre pilastri della quarta rivoluzione industriale: </a:t>
            </a:r>
            <a:br>
              <a:rPr lang="it-IT" dirty="0"/>
            </a:br>
            <a:r>
              <a:rPr lang="it-IT" dirty="0"/>
              <a:t>organizzazione</a:t>
            </a:r>
          </a:p>
        </p:txBody>
      </p:sp>
      <p:sp>
        <p:nvSpPr>
          <p:cNvPr id="5" name="Segnaposto numero diapositiva 4"/>
          <p:cNvSpPr>
            <a:spLocks noGrp="1"/>
          </p:cNvSpPr>
          <p:nvPr>
            <p:ph type="sldNum" sz="quarter" idx="4294967295"/>
          </p:nvPr>
        </p:nvSpPr>
        <p:spPr>
          <a:xfrm>
            <a:off x="6758880" y="6356351"/>
            <a:ext cx="2133600" cy="365125"/>
          </a:xfrm>
        </p:spPr>
        <p:txBody>
          <a:bodyPr/>
          <a:lstStyle/>
          <a:p>
            <a:pPr>
              <a:defRPr/>
            </a:pPr>
            <a:fld id="{088B81A5-AF50-4635-A046-DE3157B98320}" type="slidenum">
              <a:rPr lang="it-IT" smtClean="0">
                <a:solidFill>
                  <a:prstClr val="black">
                    <a:tint val="75000"/>
                  </a:prstClr>
                </a:solidFill>
              </a:rPr>
              <a:pPr>
                <a:defRPr/>
              </a:pPr>
              <a:t>16</a:t>
            </a:fld>
            <a:endParaRPr lang="it-IT">
              <a:solidFill>
                <a:prstClr val="black">
                  <a:tint val="75000"/>
                </a:prstClr>
              </a:solidFill>
            </a:endParaRPr>
          </a:p>
        </p:txBody>
      </p:sp>
      <p:sp>
        <p:nvSpPr>
          <p:cNvPr id="6" name="Segnaposto piè di pagina 4"/>
          <p:cNvSpPr>
            <a:spLocks noGrp="1"/>
          </p:cNvSpPr>
          <p:nvPr>
            <p:ph type="ftr" sz="quarter" idx="3"/>
          </p:nvPr>
        </p:nvSpPr>
        <p:spPr>
          <a:xfrm>
            <a:off x="2915816" y="6383734"/>
            <a:ext cx="3680048" cy="501650"/>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it-IT" smtClean="0">
                <a:solidFill>
                  <a:prstClr val="black">
                    <a:tint val="75000"/>
                  </a:prstClr>
                </a:solidFill>
              </a:rPr>
              <a:t>Federico Butera. Non riprodurre senza autorizzazione</a:t>
            </a:r>
            <a:endParaRPr lang="it-IT" dirty="0">
              <a:solidFill>
                <a:prstClr val="black">
                  <a:tint val="75000"/>
                </a:prstClr>
              </a:solidFill>
            </a:endParaRPr>
          </a:p>
        </p:txBody>
      </p:sp>
    </p:spTree>
    <p:extLst>
      <p:ext uri="{BB962C8B-B14F-4D97-AF65-F5344CB8AC3E}">
        <p14:creationId xmlns:p14="http://schemas.microsoft.com/office/powerpoint/2010/main" val="3244718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81224" y="836712"/>
            <a:ext cx="8290257" cy="4525963"/>
          </a:xfrm>
        </p:spPr>
        <p:txBody>
          <a:bodyPr/>
          <a:lstStyle/>
          <a:p>
            <a:pPr marL="0" indent="0">
              <a:buNone/>
            </a:pPr>
            <a:r>
              <a:rPr lang="it-IT" sz="2800" b="1" dirty="0" smtClean="0">
                <a:solidFill>
                  <a:srgbClr val="29732D"/>
                </a:solidFill>
              </a:rPr>
              <a:t>C. </a:t>
            </a:r>
            <a:r>
              <a:rPr lang="it-IT" sz="2000" b="1" dirty="0">
                <a:solidFill>
                  <a:srgbClr val="29732D"/>
                </a:solidFill>
              </a:rPr>
              <a:t>Il funzionamento </a:t>
            </a:r>
            <a:r>
              <a:rPr lang="it-IT" sz="2000" b="1" dirty="0" smtClean="0">
                <a:solidFill>
                  <a:srgbClr val="29732D"/>
                </a:solidFill>
              </a:rPr>
              <a:t>organizzativo</a:t>
            </a:r>
          </a:p>
          <a:p>
            <a:pPr marL="0" indent="0">
              <a:buNone/>
            </a:pPr>
            <a:endParaRPr lang="it-IT" sz="2000" b="1" dirty="0">
              <a:solidFill>
                <a:srgbClr val="29732D"/>
              </a:solidFill>
            </a:endParaRPr>
          </a:p>
          <a:p>
            <a:pPr marL="0" indent="0">
              <a:buNone/>
            </a:pPr>
            <a:r>
              <a:rPr lang="it-IT" sz="2000" b="1" dirty="0" smtClean="0">
                <a:solidFill>
                  <a:srgbClr val="002060"/>
                </a:solidFill>
              </a:rPr>
              <a:t>Le </a:t>
            </a:r>
            <a:r>
              <a:rPr lang="it-IT" sz="2000" b="1" dirty="0">
                <a:solidFill>
                  <a:srgbClr val="002060"/>
                </a:solidFill>
              </a:rPr>
              <a:t>tecnologie digitali </a:t>
            </a:r>
            <a:r>
              <a:rPr lang="it-IT" sz="2000" b="1" dirty="0" smtClean="0">
                <a:solidFill>
                  <a:srgbClr val="002060"/>
                </a:solidFill>
              </a:rPr>
              <a:t>facilitano  ma non creano un </a:t>
            </a:r>
            <a:r>
              <a:rPr lang="it-IT" sz="2000" b="1" dirty="0">
                <a:solidFill>
                  <a:srgbClr val="29732D"/>
                </a:solidFill>
              </a:rPr>
              <a:t>diverso modello </a:t>
            </a:r>
            <a:r>
              <a:rPr lang="it-IT" sz="2000" b="1" dirty="0" smtClean="0">
                <a:solidFill>
                  <a:srgbClr val="29732D"/>
                </a:solidFill>
              </a:rPr>
              <a:t>«agile» di </a:t>
            </a:r>
            <a:r>
              <a:rPr lang="it-IT" sz="2000" b="1" dirty="0">
                <a:solidFill>
                  <a:srgbClr val="29732D"/>
                </a:solidFill>
              </a:rPr>
              <a:t>funzionamento </a:t>
            </a:r>
            <a:r>
              <a:rPr lang="it-IT" sz="2000" b="1" dirty="0" smtClean="0">
                <a:solidFill>
                  <a:srgbClr val="29732D"/>
                </a:solidFill>
              </a:rPr>
              <a:t>organizzativo, </a:t>
            </a:r>
            <a:r>
              <a:rPr lang="it-IT" sz="2000" b="1" dirty="0" smtClean="0">
                <a:solidFill>
                  <a:srgbClr val="002060"/>
                </a:solidFill>
              </a:rPr>
              <a:t>  </a:t>
            </a:r>
            <a:r>
              <a:rPr lang="it-IT" sz="2000" b="1" dirty="0">
                <a:solidFill>
                  <a:srgbClr val="002060"/>
                </a:solidFill>
              </a:rPr>
              <a:t>costrutto eminentemente </a:t>
            </a:r>
            <a:r>
              <a:rPr lang="it-IT" sz="2000" b="1" dirty="0" smtClean="0">
                <a:solidFill>
                  <a:srgbClr val="002060"/>
                </a:solidFill>
              </a:rPr>
              <a:t>sociale.</a:t>
            </a:r>
            <a:endParaRPr lang="it-IT" sz="2000" b="1" dirty="0">
              <a:solidFill>
                <a:srgbClr val="002060"/>
              </a:solidFill>
            </a:endParaRPr>
          </a:p>
          <a:p>
            <a:pPr marL="0" indent="0">
              <a:buNone/>
            </a:pPr>
            <a:r>
              <a:rPr lang="it-IT" sz="2000" b="1" dirty="0" smtClean="0">
                <a:solidFill>
                  <a:srgbClr val="002060"/>
                </a:solidFill>
              </a:rPr>
              <a:t>Deve affermarsi un emergente modello </a:t>
            </a:r>
            <a:r>
              <a:rPr lang="it-IT" sz="2000" b="1" dirty="0">
                <a:solidFill>
                  <a:srgbClr val="002060"/>
                </a:solidFill>
              </a:rPr>
              <a:t>organico di </a:t>
            </a:r>
            <a:r>
              <a:rPr lang="it-IT" sz="2000" b="1" dirty="0" smtClean="0">
                <a:solidFill>
                  <a:srgbClr val="002060"/>
                </a:solidFill>
              </a:rPr>
              <a:t>organizzazione caratterizzato da </a:t>
            </a:r>
            <a:r>
              <a:rPr lang="it-IT" sz="2000" b="1" dirty="0" smtClean="0">
                <a:solidFill>
                  <a:srgbClr val="29732D"/>
                </a:solidFill>
              </a:rPr>
              <a:t>unità organizzative autonome e teams centrate </a:t>
            </a:r>
            <a:r>
              <a:rPr lang="it-IT" sz="2000" b="1" dirty="0">
                <a:solidFill>
                  <a:srgbClr val="29732D"/>
                </a:solidFill>
              </a:rPr>
              <a:t>su processi </a:t>
            </a:r>
            <a:r>
              <a:rPr lang="it-IT" sz="2000" b="1" dirty="0" smtClean="0">
                <a:solidFill>
                  <a:srgbClr val="29732D"/>
                </a:solidFill>
              </a:rPr>
              <a:t>e sui risultati</a:t>
            </a:r>
          </a:p>
          <a:p>
            <a:r>
              <a:rPr lang="it-IT" sz="2000" b="1" dirty="0" smtClean="0">
                <a:solidFill>
                  <a:srgbClr val="002060"/>
                </a:solidFill>
              </a:rPr>
              <a:t>con un coordinamento non gerarchico</a:t>
            </a:r>
          </a:p>
          <a:p>
            <a:r>
              <a:rPr lang="it-IT" sz="2000" b="1" dirty="0">
                <a:solidFill>
                  <a:srgbClr val="002060"/>
                </a:solidFill>
              </a:rPr>
              <a:t>c</a:t>
            </a:r>
            <a:r>
              <a:rPr lang="it-IT" sz="2000" b="1" dirty="0" smtClean="0">
                <a:solidFill>
                  <a:srgbClr val="002060"/>
                </a:solidFill>
              </a:rPr>
              <a:t>he operano in gran parte su progetti </a:t>
            </a:r>
          </a:p>
          <a:p>
            <a:r>
              <a:rPr lang="it-IT" sz="2000" b="1" dirty="0" smtClean="0">
                <a:solidFill>
                  <a:srgbClr val="002060"/>
                </a:solidFill>
              </a:rPr>
              <a:t>che </a:t>
            </a:r>
            <a:r>
              <a:rPr lang="it-IT" sz="2000" b="1" dirty="0">
                <a:solidFill>
                  <a:srgbClr val="002060"/>
                </a:solidFill>
              </a:rPr>
              <a:t>sono capaci di </a:t>
            </a:r>
            <a:r>
              <a:rPr lang="it-IT" sz="2000" b="1" dirty="0" smtClean="0">
                <a:solidFill>
                  <a:srgbClr val="002060"/>
                </a:solidFill>
              </a:rPr>
              <a:t>gestire </a:t>
            </a:r>
            <a:r>
              <a:rPr lang="it-IT" sz="2000" b="1" dirty="0">
                <a:solidFill>
                  <a:srgbClr val="002060"/>
                </a:solidFill>
              </a:rPr>
              <a:t>le varianze e l’inaspettato</a:t>
            </a:r>
            <a:r>
              <a:rPr lang="it-IT" sz="2000" b="1" dirty="0" smtClean="0">
                <a:solidFill>
                  <a:srgbClr val="002060"/>
                </a:solidFill>
              </a:rPr>
              <a:t>,</a:t>
            </a:r>
          </a:p>
          <a:p>
            <a:r>
              <a:rPr lang="it-IT" sz="2000" b="1" dirty="0" smtClean="0">
                <a:solidFill>
                  <a:srgbClr val="002060"/>
                </a:solidFill>
              </a:rPr>
              <a:t>che </a:t>
            </a:r>
            <a:r>
              <a:rPr lang="it-IT" sz="2000" b="1" dirty="0">
                <a:solidFill>
                  <a:srgbClr val="002060"/>
                </a:solidFill>
              </a:rPr>
              <a:t>favoriscono il miglioramento continuo e </a:t>
            </a:r>
            <a:r>
              <a:rPr lang="it-IT" sz="2000" b="1" dirty="0" smtClean="0">
                <a:solidFill>
                  <a:srgbClr val="002060"/>
                </a:solidFill>
              </a:rPr>
              <a:t>l’innovazione </a:t>
            </a:r>
          </a:p>
          <a:p>
            <a:r>
              <a:rPr lang="it-IT" sz="2000" b="1" dirty="0" smtClean="0">
                <a:solidFill>
                  <a:srgbClr val="002060"/>
                </a:solidFill>
              </a:rPr>
              <a:t>che attivano comunità </a:t>
            </a:r>
            <a:r>
              <a:rPr lang="it-IT" sz="2000" b="1" dirty="0">
                <a:solidFill>
                  <a:srgbClr val="002060"/>
                </a:solidFill>
              </a:rPr>
              <a:t>di pratiche. </a:t>
            </a:r>
            <a:endParaRPr lang="it-IT" sz="2000" b="1" dirty="0" smtClean="0">
              <a:solidFill>
                <a:srgbClr val="002060"/>
              </a:solidFill>
            </a:endParaRPr>
          </a:p>
          <a:p>
            <a:pPr marL="0" indent="0">
              <a:buNone/>
            </a:pPr>
            <a:r>
              <a:rPr lang="it-IT" sz="2000" b="1" i="1" dirty="0" smtClean="0">
                <a:solidFill>
                  <a:srgbClr val="29732D"/>
                </a:solidFill>
              </a:rPr>
              <a:t>Il caso della sostituzione dei provveditorati agli studi con i Centri di Servizio</a:t>
            </a:r>
          </a:p>
          <a:p>
            <a:pPr marL="0" indent="0">
              <a:buNone/>
            </a:pPr>
            <a:endParaRPr lang="it-IT" sz="2000" b="1" i="1" dirty="0">
              <a:solidFill>
                <a:srgbClr val="002060"/>
              </a:solidFill>
            </a:endParaRPr>
          </a:p>
          <a:p>
            <a:pPr marL="0" indent="0">
              <a:buNone/>
            </a:pPr>
            <a:endParaRPr lang="it-IT" b="1" i="1" dirty="0">
              <a:solidFill>
                <a:srgbClr val="002060"/>
              </a:solidFill>
            </a:endParaRPr>
          </a:p>
        </p:txBody>
      </p:sp>
      <p:sp>
        <p:nvSpPr>
          <p:cNvPr id="5" name="Titolo 1"/>
          <p:cNvSpPr txBox="1">
            <a:spLocks/>
          </p:cNvSpPr>
          <p:nvPr/>
        </p:nvSpPr>
        <p:spPr bwMode="auto">
          <a:xfrm>
            <a:off x="179511" y="116632"/>
            <a:ext cx="7570177" cy="418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it-IT" altLang="it-IT" sz="2400" b="1" kern="1200" dirty="0">
                <a:solidFill>
                  <a:srgbClr val="29732D"/>
                </a:solidFill>
                <a:latin typeface="+mj-lt"/>
                <a:ea typeface="+mj-ea"/>
                <a:cs typeface="+mj-cs"/>
              </a:defRPr>
            </a:lvl1pPr>
            <a:lvl2pPr algn="ctr" rtl="0" eaLnBrk="0" fontAlgn="base" hangingPunct="0">
              <a:spcBef>
                <a:spcPct val="0"/>
              </a:spcBef>
              <a:spcAft>
                <a:spcPct val="0"/>
              </a:spcAft>
              <a:defRPr sz="4400">
                <a:solidFill>
                  <a:srgbClr val="015DA8"/>
                </a:solidFill>
                <a:latin typeface="Calibri" pitchFamily="34" charset="0"/>
              </a:defRPr>
            </a:lvl2pPr>
            <a:lvl3pPr algn="ctr" rtl="0" eaLnBrk="0" fontAlgn="base" hangingPunct="0">
              <a:spcBef>
                <a:spcPct val="0"/>
              </a:spcBef>
              <a:spcAft>
                <a:spcPct val="0"/>
              </a:spcAft>
              <a:defRPr sz="4400">
                <a:solidFill>
                  <a:srgbClr val="015DA8"/>
                </a:solidFill>
                <a:latin typeface="Calibri" pitchFamily="34" charset="0"/>
              </a:defRPr>
            </a:lvl3pPr>
            <a:lvl4pPr algn="ctr" rtl="0" eaLnBrk="0" fontAlgn="base" hangingPunct="0">
              <a:spcBef>
                <a:spcPct val="0"/>
              </a:spcBef>
              <a:spcAft>
                <a:spcPct val="0"/>
              </a:spcAft>
              <a:defRPr sz="4400">
                <a:solidFill>
                  <a:srgbClr val="015DA8"/>
                </a:solidFill>
                <a:latin typeface="Calibri" pitchFamily="34" charset="0"/>
              </a:defRPr>
            </a:lvl4pPr>
            <a:lvl5pPr algn="ctr" rtl="0" eaLnBrk="0" fontAlgn="base" hangingPunct="0">
              <a:spcBef>
                <a:spcPct val="0"/>
              </a:spcBef>
              <a:spcAft>
                <a:spcPct val="0"/>
              </a:spcAft>
              <a:defRPr sz="4400">
                <a:solidFill>
                  <a:srgbClr val="015DA8"/>
                </a:solidFill>
                <a:latin typeface="Calibri" pitchFamily="34" charset="0"/>
              </a:defRPr>
            </a:lvl5pPr>
            <a:lvl6pPr marL="457200" algn="ctr" rtl="0" fontAlgn="base">
              <a:spcBef>
                <a:spcPct val="0"/>
              </a:spcBef>
              <a:spcAft>
                <a:spcPct val="0"/>
              </a:spcAft>
              <a:defRPr sz="4400">
                <a:solidFill>
                  <a:srgbClr val="015DA8"/>
                </a:solidFill>
                <a:latin typeface="Calibri" pitchFamily="34" charset="0"/>
              </a:defRPr>
            </a:lvl6pPr>
            <a:lvl7pPr marL="914400" algn="ctr" rtl="0" fontAlgn="base">
              <a:spcBef>
                <a:spcPct val="0"/>
              </a:spcBef>
              <a:spcAft>
                <a:spcPct val="0"/>
              </a:spcAft>
              <a:defRPr sz="4400">
                <a:solidFill>
                  <a:srgbClr val="015DA8"/>
                </a:solidFill>
                <a:latin typeface="Calibri" pitchFamily="34" charset="0"/>
              </a:defRPr>
            </a:lvl7pPr>
            <a:lvl8pPr marL="1371600" algn="ctr" rtl="0" fontAlgn="base">
              <a:spcBef>
                <a:spcPct val="0"/>
              </a:spcBef>
              <a:spcAft>
                <a:spcPct val="0"/>
              </a:spcAft>
              <a:defRPr sz="4400">
                <a:solidFill>
                  <a:srgbClr val="015DA8"/>
                </a:solidFill>
                <a:latin typeface="Calibri" pitchFamily="34" charset="0"/>
              </a:defRPr>
            </a:lvl8pPr>
            <a:lvl9pPr marL="1828800" algn="ctr" rtl="0" fontAlgn="base">
              <a:spcBef>
                <a:spcPct val="0"/>
              </a:spcBef>
              <a:spcAft>
                <a:spcPct val="0"/>
              </a:spcAft>
              <a:defRPr sz="4400">
                <a:solidFill>
                  <a:srgbClr val="015DA8"/>
                </a:solidFill>
                <a:latin typeface="Calibri" pitchFamily="34" charset="0"/>
              </a:defRPr>
            </a:lvl9pPr>
          </a:lstStyle>
          <a:p>
            <a:pPr>
              <a:defRPr/>
            </a:pPr>
            <a:r>
              <a:rPr lang="it-IT" dirty="0"/>
              <a:t>3. I tre pilastri della quarta rivoluzione industriale: </a:t>
            </a:r>
            <a:br>
              <a:rPr lang="it-IT" dirty="0"/>
            </a:br>
            <a:r>
              <a:rPr lang="it-IT" dirty="0"/>
              <a:t>organizzazione</a:t>
            </a:r>
          </a:p>
        </p:txBody>
      </p:sp>
      <p:sp>
        <p:nvSpPr>
          <p:cNvPr id="6" name="Segnaposto numero diapositiva 5"/>
          <p:cNvSpPr>
            <a:spLocks noGrp="1"/>
          </p:cNvSpPr>
          <p:nvPr>
            <p:ph type="sldNum" sz="quarter" idx="4294967295"/>
          </p:nvPr>
        </p:nvSpPr>
        <p:spPr>
          <a:xfrm>
            <a:off x="6758880" y="6356351"/>
            <a:ext cx="2133600" cy="365125"/>
          </a:xfrm>
        </p:spPr>
        <p:txBody>
          <a:bodyPr/>
          <a:lstStyle/>
          <a:p>
            <a:pPr>
              <a:defRPr/>
            </a:pPr>
            <a:fld id="{088B81A5-AF50-4635-A046-DE3157B98320}" type="slidenum">
              <a:rPr lang="it-IT" smtClean="0">
                <a:solidFill>
                  <a:prstClr val="black">
                    <a:tint val="75000"/>
                  </a:prstClr>
                </a:solidFill>
              </a:rPr>
              <a:pPr>
                <a:defRPr/>
              </a:pPr>
              <a:t>17</a:t>
            </a:fld>
            <a:endParaRPr lang="it-IT">
              <a:solidFill>
                <a:prstClr val="black">
                  <a:tint val="75000"/>
                </a:prstClr>
              </a:solidFill>
            </a:endParaRPr>
          </a:p>
        </p:txBody>
      </p:sp>
      <p:sp>
        <p:nvSpPr>
          <p:cNvPr id="7" name="Segnaposto piè di pagina 4"/>
          <p:cNvSpPr>
            <a:spLocks noGrp="1"/>
          </p:cNvSpPr>
          <p:nvPr>
            <p:ph type="ftr" sz="quarter" idx="3"/>
          </p:nvPr>
        </p:nvSpPr>
        <p:spPr>
          <a:xfrm>
            <a:off x="2915816" y="6383734"/>
            <a:ext cx="3680048" cy="501650"/>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it-IT" dirty="0" smtClean="0">
                <a:solidFill>
                  <a:prstClr val="black">
                    <a:tint val="75000"/>
                  </a:prstClr>
                </a:solidFill>
              </a:rPr>
              <a:t>Federico Butera. Non riprodurre senza autorizzazione</a:t>
            </a:r>
            <a:endParaRPr lang="it-IT" dirty="0">
              <a:solidFill>
                <a:prstClr val="black">
                  <a:tint val="75000"/>
                </a:prstClr>
              </a:solidFill>
            </a:endParaRPr>
          </a:p>
        </p:txBody>
      </p:sp>
    </p:spTree>
    <p:extLst>
      <p:ext uri="{BB962C8B-B14F-4D97-AF65-F5344CB8AC3E}">
        <p14:creationId xmlns:p14="http://schemas.microsoft.com/office/powerpoint/2010/main" val="2680574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243408"/>
            <a:ext cx="8229600" cy="1143000"/>
          </a:xfrm>
        </p:spPr>
        <p:txBody>
          <a:bodyPr/>
          <a:lstStyle/>
          <a:p>
            <a:pPr algn="l"/>
            <a:r>
              <a:rPr lang="it-IT" altLang="it-IT" sz="2400" b="1" dirty="0">
                <a:solidFill>
                  <a:srgbClr val="29732D"/>
                </a:solidFill>
              </a:rPr>
              <a:t>3. I tre pilastri della quarta rivoluzione industriale: </a:t>
            </a:r>
            <a:br>
              <a:rPr lang="it-IT" altLang="it-IT" sz="2400" b="1" dirty="0">
                <a:solidFill>
                  <a:srgbClr val="29732D"/>
                </a:solidFill>
              </a:rPr>
            </a:br>
            <a:r>
              <a:rPr lang="it-IT" altLang="it-IT" sz="2400" b="1" dirty="0" smtClean="0">
                <a:solidFill>
                  <a:srgbClr val="29732D"/>
                </a:solidFill>
              </a:rPr>
              <a:t>lavoro</a:t>
            </a:r>
            <a:endParaRPr lang="it-IT" altLang="it-IT" sz="2400" b="1" dirty="0">
              <a:solidFill>
                <a:srgbClr val="29732D"/>
              </a:solidFill>
            </a:endParaRPr>
          </a:p>
        </p:txBody>
      </p:sp>
      <p:sp>
        <p:nvSpPr>
          <p:cNvPr id="3" name="Segnaposto contenuto 2"/>
          <p:cNvSpPr>
            <a:spLocks noGrp="1"/>
          </p:cNvSpPr>
          <p:nvPr>
            <p:ph idx="1"/>
          </p:nvPr>
        </p:nvSpPr>
        <p:spPr>
          <a:xfrm>
            <a:off x="107504" y="775245"/>
            <a:ext cx="8229600" cy="4525963"/>
          </a:xfrm>
        </p:spPr>
        <p:txBody>
          <a:bodyPr>
            <a:noAutofit/>
          </a:bodyPr>
          <a:lstStyle/>
          <a:p>
            <a:pPr marL="0" indent="0">
              <a:buNone/>
            </a:pPr>
            <a:r>
              <a:rPr lang="it-IT" sz="2000" b="1" dirty="0" smtClean="0">
                <a:solidFill>
                  <a:srgbClr val="002060"/>
                </a:solidFill>
              </a:rPr>
              <a:t>Si sta sviluppando ed è necessaria </a:t>
            </a:r>
            <a:r>
              <a:rPr lang="it-IT" sz="2000" b="1" dirty="0" smtClean="0">
                <a:solidFill>
                  <a:srgbClr val="29732D"/>
                </a:solidFill>
              </a:rPr>
              <a:t>una </a:t>
            </a:r>
            <a:r>
              <a:rPr lang="it-IT" sz="2000" b="1" dirty="0">
                <a:solidFill>
                  <a:srgbClr val="29732D"/>
                </a:solidFill>
              </a:rPr>
              <a:t>nuova idea di lavoro </a:t>
            </a:r>
            <a:r>
              <a:rPr lang="it-IT" sz="2000" b="1" dirty="0">
                <a:solidFill>
                  <a:srgbClr val="002060"/>
                </a:solidFill>
              </a:rPr>
              <a:t>basata su </a:t>
            </a:r>
            <a:endParaRPr lang="it-IT" sz="2000" b="1" dirty="0" smtClean="0">
              <a:solidFill>
                <a:srgbClr val="002060"/>
              </a:solidFill>
            </a:endParaRPr>
          </a:p>
          <a:p>
            <a:r>
              <a:rPr lang="it-IT" sz="2000" b="1" dirty="0" smtClean="0">
                <a:solidFill>
                  <a:srgbClr val="002060"/>
                </a:solidFill>
              </a:rPr>
              <a:t>responsabilità </a:t>
            </a:r>
            <a:r>
              <a:rPr lang="it-IT" sz="2000" b="1" dirty="0">
                <a:solidFill>
                  <a:srgbClr val="002060"/>
                </a:solidFill>
              </a:rPr>
              <a:t>sui </a:t>
            </a:r>
            <a:r>
              <a:rPr lang="it-IT" sz="2000" b="1" dirty="0" smtClean="0">
                <a:solidFill>
                  <a:srgbClr val="29732D"/>
                </a:solidFill>
              </a:rPr>
              <a:t>risultati</a:t>
            </a:r>
          </a:p>
          <a:p>
            <a:r>
              <a:rPr lang="it-IT" sz="2000" b="1" dirty="0" smtClean="0">
                <a:solidFill>
                  <a:srgbClr val="002060"/>
                </a:solidFill>
              </a:rPr>
              <a:t>presa </a:t>
            </a:r>
            <a:r>
              <a:rPr lang="it-IT" sz="2000" b="1" dirty="0">
                <a:solidFill>
                  <a:srgbClr val="002060"/>
                </a:solidFill>
              </a:rPr>
              <a:t>in carico del </a:t>
            </a:r>
            <a:r>
              <a:rPr lang="it-IT" sz="2000" b="1" dirty="0">
                <a:solidFill>
                  <a:srgbClr val="29732D"/>
                </a:solidFill>
              </a:rPr>
              <a:t>cliente</a:t>
            </a:r>
            <a:r>
              <a:rPr lang="it-IT" sz="2000" b="1" dirty="0">
                <a:solidFill>
                  <a:srgbClr val="002060"/>
                </a:solidFill>
              </a:rPr>
              <a:t> interno o </a:t>
            </a:r>
            <a:r>
              <a:rPr lang="it-IT" sz="2000" b="1" dirty="0" smtClean="0">
                <a:solidFill>
                  <a:srgbClr val="002060"/>
                </a:solidFill>
              </a:rPr>
              <a:t>esterno</a:t>
            </a:r>
          </a:p>
          <a:p>
            <a:r>
              <a:rPr lang="it-IT" sz="2000" b="1" dirty="0" smtClean="0">
                <a:solidFill>
                  <a:srgbClr val="29732D"/>
                </a:solidFill>
              </a:rPr>
              <a:t>cooperazione attiva </a:t>
            </a:r>
            <a:r>
              <a:rPr lang="it-IT" sz="2000" b="1" dirty="0" smtClean="0">
                <a:solidFill>
                  <a:srgbClr val="002060"/>
                </a:solidFill>
              </a:rPr>
              <a:t>con </a:t>
            </a:r>
            <a:r>
              <a:rPr lang="it-IT" sz="2000" b="1" dirty="0">
                <a:solidFill>
                  <a:srgbClr val="002060"/>
                </a:solidFill>
              </a:rPr>
              <a:t>altre persone e con il sistema </a:t>
            </a:r>
            <a:r>
              <a:rPr lang="it-IT" sz="2000" b="1" dirty="0" smtClean="0">
                <a:solidFill>
                  <a:srgbClr val="002060"/>
                </a:solidFill>
              </a:rPr>
              <a:t>tecnico</a:t>
            </a:r>
          </a:p>
          <a:p>
            <a:r>
              <a:rPr lang="it-IT" sz="2000" b="1" dirty="0" err="1" smtClean="0">
                <a:solidFill>
                  <a:srgbClr val="29732D"/>
                </a:solidFill>
              </a:rPr>
              <a:t>problem</a:t>
            </a:r>
            <a:r>
              <a:rPr lang="it-IT" sz="2000" b="1" dirty="0" smtClean="0">
                <a:solidFill>
                  <a:srgbClr val="29732D"/>
                </a:solidFill>
              </a:rPr>
              <a:t> </a:t>
            </a:r>
            <a:r>
              <a:rPr lang="it-IT" sz="2000" b="1" dirty="0" err="1" smtClean="0">
                <a:solidFill>
                  <a:srgbClr val="29732D"/>
                </a:solidFill>
              </a:rPr>
              <a:t>solving</a:t>
            </a:r>
            <a:r>
              <a:rPr lang="it-IT" sz="2000" b="1" dirty="0" smtClean="0">
                <a:solidFill>
                  <a:srgbClr val="29732D"/>
                </a:solidFill>
              </a:rPr>
              <a:t> e  recupero </a:t>
            </a:r>
            <a:r>
              <a:rPr lang="it-IT" sz="2000" b="1" dirty="0">
                <a:solidFill>
                  <a:srgbClr val="29732D"/>
                </a:solidFill>
              </a:rPr>
              <a:t>di </a:t>
            </a:r>
            <a:r>
              <a:rPr lang="it-IT" sz="2000" b="1" dirty="0" smtClean="0">
                <a:solidFill>
                  <a:srgbClr val="29732D"/>
                </a:solidFill>
              </a:rPr>
              <a:t>varianze</a:t>
            </a:r>
          </a:p>
          <a:p>
            <a:r>
              <a:rPr lang="it-IT" sz="2000" b="1" dirty="0" smtClean="0">
                <a:solidFill>
                  <a:srgbClr val="002060"/>
                </a:solidFill>
              </a:rPr>
              <a:t>pieno </a:t>
            </a:r>
            <a:r>
              <a:rPr lang="it-IT" sz="2000" b="1" dirty="0" err="1" smtClean="0">
                <a:solidFill>
                  <a:srgbClr val="29732D"/>
                </a:solidFill>
              </a:rPr>
              <a:t>padroneggiamento</a:t>
            </a:r>
            <a:r>
              <a:rPr lang="it-IT" sz="2000" b="1" dirty="0" smtClean="0">
                <a:solidFill>
                  <a:srgbClr val="29732D"/>
                </a:solidFill>
              </a:rPr>
              <a:t> delle tecnologie</a:t>
            </a:r>
          </a:p>
          <a:p>
            <a:r>
              <a:rPr lang="it-IT" sz="2000" b="1" dirty="0" smtClean="0">
                <a:solidFill>
                  <a:srgbClr val="002060"/>
                </a:solidFill>
              </a:rPr>
              <a:t>disponibilità </a:t>
            </a:r>
            <a:r>
              <a:rPr lang="it-IT" sz="2000" b="1" dirty="0">
                <a:solidFill>
                  <a:srgbClr val="002060"/>
                </a:solidFill>
              </a:rPr>
              <a:t>a contribuire al </a:t>
            </a:r>
            <a:r>
              <a:rPr lang="it-IT" sz="2000" b="1" dirty="0">
                <a:solidFill>
                  <a:srgbClr val="29732D"/>
                </a:solidFill>
              </a:rPr>
              <a:t>miglioramento </a:t>
            </a:r>
            <a:r>
              <a:rPr lang="it-IT" sz="2000" b="1" dirty="0">
                <a:solidFill>
                  <a:srgbClr val="002060"/>
                </a:solidFill>
              </a:rPr>
              <a:t>e all’innovazione </a:t>
            </a:r>
            <a:r>
              <a:rPr lang="it-IT" sz="2000" b="1" dirty="0" smtClean="0">
                <a:solidFill>
                  <a:srgbClr val="002060"/>
                </a:solidFill>
              </a:rPr>
              <a:t>continua</a:t>
            </a:r>
          </a:p>
          <a:p>
            <a:r>
              <a:rPr lang="it-IT" sz="2000" b="1" dirty="0" smtClean="0">
                <a:solidFill>
                  <a:srgbClr val="002060"/>
                </a:solidFill>
              </a:rPr>
              <a:t>messa </a:t>
            </a:r>
            <a:r>
              <a:rPr lang="it-IT" sz="2000" b="1" dirty="0">
                <a:solidFill>
                  <a:srgbClr val="002060"/>
                </a:solidFill>
              </a:rPr>
              <a:t>in campo di </a:t>
            </a:r>
            <a:r>
              <a:rPr lang="it-IT" sz="2000" b="1" dirty="0">
                <a:solidFill>
                  <a:srgbClr val="29732D"/>
                </a:solidFill>
              </a:rPr>
              <a:t>competenze </a:t>
            </a:r>
            <a:r>
              <a:rPr lang="it-IT" sz="2000" b="1" dirty="0" smtClean="0">
                <a:solidFill>
                  <a:srgbClr val="29732D"/>
                </a:solidFill>
              </a:rPr>
              <a:t>tecniche specifiche</a:t>
            </a:r>
            <a:r>
              <a:rPr lang="it-IT" sz="2000" b="1" dirty="0" smtClean="0">
                <a:solidFill>
                  <a:srgbClr val="002060"/>
                </a:solidFill>
              </a:rPr>
              <a:t> </a:t>
            </a:r>
            <a:r>
              <a:rPr lang="it-IT" sz="2000" b="1" dirty="0">
                <a:solidFill>
                  <a:srgbClr val="002060"/>
                </a:solidFill>
              </a:rPr>
              <a:t>per svolgere il task (hard </a:t>
            </a:r>
            <a:r>
              <a:rPr lang="it-IT" sz="2000" b="1" dirty="0" err="1">
                <a:solidFill>
                  <a:srgbClr val="002060"/>
                </a:solidFill>
              </a:rPr>
              <a:t>skills</a:t>
            </a:r>
            <a:r>
              <a:rPr lang="it-IT" sz="2000" b="1" dirty="0">
                <a:solidFill>
                  <a:srgbClr val="002060"/>
                </a:solidFill>
              </a:rPr>
              <a:t>) </a:t>
            </a:r>
            <a:endParaRPr lang="it-IT" sz="2000" b="1" dirty="0" smtClean="0">
              <a:solidFill>
                <a:srgbClr val="002060"/>
              </a:solidFill>
            </a:endParaRPr>
          </a:p>
          <a:p>
            <a:r>
              <a:rPr lang="it-IT" sz="2000" b="1" dirty="0" smtClean="0">
                <a:solidFill>
                  <a:srgbClr val="002060"/>
                </a:solidFill>
              </a:rPr>
              <a:t>attivazione di </a:t>
            </a:r>
            <a:r>
              <a:rPr lang="it-IT" sz="2000" b="1" dirty="0" smtClean="0">
                <a:solidFill>
                  <a:srgbClr val="29732D"/>
                </a:solidFill>
              </a:rPr>
              <a:t>competenze sociali, </a:t>
            </a:r>
            <a:r>
              <a:rPr lang="it-IT" sz="2000" b="1" dirty="0" smtClean="0">
                <a:solidFill>
                  <a:srgbClr val="002060"/>
                </a:solidFill>
              </a:rPr>
              <a:t> </a:t>
            </a:r>
            <a:r>
              <a:rPr lang="it-IT" sz="2000" b="1" dirty="0" smtClean="0">
                <a:solidFill>
                  <a:srgbClr val="29732D"/>
                </a:solidFill>
              </a:rPr>
              <a:t>5 C</a:t>
            </a:r>
            <a:r>
              <a:rPr lang="it-IT" sz="2000" b="1" dirty="0" smtClean="0">
                <a:solidFill>
                  <a:srgbClr val="002060"/>
                </a:solidFill>
              </a:rPr>
              <a:t>: </a:t>
            </a:r>
            <a:r>
              <a:rPr lang="it-IT" sz="2000" b="1" dirty="0" smtClean="0">
                <a:solidFill>
                  <a:srgbClr val="29732D"/>
                </a:solidFill>
              </a:rPr>
              <a:t>c</a:t>
            </a:r>
            <a:r>
              <a:rPr lang="it-IT" sz="2000" b="1" dirty="0" smtClean="0">
                <a:solidFill>
                  <a:srgbClr val="002060"/>
                </a:solidFill>
              </a:rPr>
              <a:t>reatività,  </a:t>
            </a:r>
            <a:r>
              <a:rPr lang="it-IT" sz="2000" b="1" dirty="0">
                <a:solidFill>
                  <a:srgbClr val="29732D"/>
                </a:solidFill>
              </a:rPr>
              <a:t>c</a:t>
            </a:r>
            <a:r>
              <a:rPr lang="it-IT" sz="2000" b="1" dirty="0">
                <a:solidFill>
                  <a:srgbClr val="002060"/>
                </a:solidFill>
              </a:rPr>
              <a:t>ooperazione, </a:t>
            </a:r>
            <a:r>
              <a:rPr lang="it-IT" sz="2000" b="1" dirty="0">
                <a:solidFill>
                  <a:srgbClr val="29732D"/>
                </a:solidFill>
              </a:rPr>
              <a:t>c</a:t>
            </a:r>
            <a:r>
              <a:rPr lang="it-IT" sz="2000" b="1" dirty="0">
                <a:solidFill>
                  <a:srgbClr val="002060"/>
                </a:solidFill>
              </a:rPr>
              <a:t>omunicazione, condivisione di </a:t>
            </a:r>
            <a:r>
              <a:rPr lang="it-IT" sz="2000" b="1" dirty="0">
                <a:solidFill>
                  <a:srgbClr val="29732D"/>
                </a:solidFill>
              </a:rPr>
              <a:t>c</a:t>
            </a:r>
            <a:r>
              <a:rPr lang="it-IT" sz="2000" b="1" dirty="0">
                <a:solidFill>
                  <a:srgbClr val="002060"/>
                </a:solidFill>
              </a:rPr>
              <a:t>onoscenze, contributo alla </a:t>
            </a:r>
            <a:r>
              <a:rPr lang="it-IT" sz="2000" b="1" dirty="0">
                <a:solidFill>
                  <a:srgbClr val="29732D"/>
                </a:solidFill>
              </a:rPr>
              <a:t>c</a:t>
            </a:r>
            <a:r>
              <a:rPr lang="it-IT" sz="2000" b="1" dirty="0">
                <a:solidFill>
                  <a:srgbClr val="002060"/>
                </a:solidFill>
              </a:rPr>
              <a:t>omunità (soft </a:t>
            </a:r>
            <a:r>
              <a:rPr lang="it-IT" sz="2000" b="1" dirty="0" err="1">
                <a:solidFill>
                  <a:srgbClr val="002060"/>
                </a:solidFill>
              </a:rPr>
              <a:t>skills</a:t>
            </a:r>
            <a:r>
              <a:rPr lang="it-IT" sz="2000" b="1" dirty="0" smtClean="0">
                <a:solidFill>
                  <a:srgbClr val="002060"/>
                </a:solidFill>
              </a:rPr>
              <a:t>).</a:t>
            </a:r>
          </a:p>
          <a:p>
            <a:pPr marL="0" indent="0">
              <a:buNone/>
            </a:pPr>
            <a:r>
              <a:rPr lang="it-IT" sz="2000" b="1" dirty="0" smtClean="0">
                <a:solidFill>
                  <a:srgbClr val="002060"/>
                </a:solidFill>
              </a:rPr>
              <a:t>Un </a:t>
            </a:r>
            <a:r>
              <a:rPr lang="it-IT" sz="2000" b="1" dirty="0">
                <a:solidFill>
                  <a:srgbClr val="29732D"/>
                </a:solidFill>
              </a:rPr>
              <a:t>lavoro che susciti impegno e passione</a:t>
            </a:r>
            <a:r>
              <a:rPr lang="it-IT" sz="2000" b="1" dirty="0">
                <a:solidFill>
                  <a:srgbClr val="002060"/>
                </a:solidFill>
              </a:rPr>
              <a:t>. Un lavoro che includa anche </a:t>
            </a:r>
            <a:r>
              <a:rPr lang="it-IT" sz="2000" b="1" dirty="0">
                <a:solidFill>
                  <a:srgbClr val="29732D"/>
                </a:solidFill>
              </a:rPr>
              <a:t>il </a:t>
            </a:r>
            <a:r>
              <a:rPr lang="it-IT" sz="2000" b="1" i="1" dirty="0" err="1">
                <a:solidFill>
                  <a:srgbClr val="29732D"/>
                </a:solidFill>
              </a:rPr>
              <a:t>workplace</a:t>
            </a:r>
            <a:r>
              <a:rPr lang="it-IT" sz="2000" b="1" i="1" dirty="0">
                <a:solidFill>
                  <a:srgbClr val="29732D"/>
                </a:solidFill>
              </a:rPr>
              <a:t> </a:t>
            </a:r>
            <a:r>
              <a:rPr lang="it-IT" sz="2000" b="1" i="1" dirty="0" err="1">
                <a:solidFill>
                  <a:srgbClr val="29732D"/>
                </a:solidFill>
              </a:rPr>
              <a:t>within</a:t>
            </a:r>
            <a:r>
              <a:rPr lang="it-IT" sz="2000" b="1" dirty="0">
                <a:solidFill>
                  <a:srgbClr val="002060"/>
                </a:solidFill>
              </a:rPr>
              <a:t>, ossia il posto di lavoro che è dentro le persone fatto delle loro storie lavorative e personali, della loro formazione, delle loro aspirazioni e </a:t>
            </a:r>
            <a:r>
              <a:rPr lang="it-IT" sz="2000" b="1" dirty="0" smtClean="0">
                <a:solidFill>
                  <a:srgbClr val="002060"/>
                </a:solidFill>
              </a:rPr>
              <a:t>potenzialità</a:t>
            </a:r>
            <a:endParaRPr lang="it-IT" sz="2000" dirty="0" smtClean="0">
              <a:solidFill>
                <a:srgbClr val="002060"/>
              </a:solidFill>
            </a:endParaRPr>
          </a:p>
          <a:p>
            <a:pPr marL="0" indent="0">
              <a:buNone/>
            </a:pPr>
            <a:r>
              <a:rPr lang="it-IT" sz="2000" b="1" i="1" dirty="0" smtClean="0">
                <a:solidFill>
                  <a:srgbClr val="29732D"/>
                </a:solidFill>
              </a:rPr>
              <a:t>Come fare? Cambiare la natura del lavoro, cambiare la formazione</a:t>
            </a:r>
            <a:endParaRPr lang="it-IT" sz="2000" b="1" i="1" dirty="0">
              <a:solidFill>
                <a:srgbClr val="29732D"/>
              </a:solidFill>
            </a:endParaRPr>
          </a:p>
        </p:txBody>
      </p:sp>
      <p:sp>
        <p:nvSpPr>
          <p:cNvPr id="5" name="Segnaposto piè di pagina 4"/>
          <p:cNvSpPr>
            <a:spLocks noGrp="1"/>
          </p:cNvSpPr>
          <p:nvPr>
            <p:ph type="ftr" sz="quarter" idx="4294967295"/>
          </p:nvPr>
        </p:nvSpPr>
        <p:spPr>
          <a:xfrm>
            <a:off x="2915816" y="6383734"/>
            <a:ext cx="3680048" cy="501650"/>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it-IT" dirty="0" smtClean="0"/>
              <a:t>Federico Butera. Non riprodurre senza autorizzazione</a:t>
            </a:r>
            <a:endParaRPr lang="it-IT" dirty="0">
              <a:solidFill>
                <a:prstClr val="black">
                  <a:tint val="75000"/>
                </a:prstClr>
              </a:solidFill>
            </a:endParaRPr>
          </a:p>
        </p:txBody>
      </p:sp>
      <p:sp>
        <p:nvSpPr>
          <p:cNvPr id="7" name="Slide Number Placeholder 6"/>
          <p:cNvSpPr>
            <a:spLocks noGrp="1"/>
          </p:cNvSpPr>
          <p:nvPr>
            <p:ph type="sldNum" sz="quarter" idx="12"/>
          </p:nvPr>
        </p:nvSpPr>
        <p:spPr>
          <a:xfrm>
            <a:off x="6804248" y="6376243"/>
            <a:ext cx="2133600" cy="365125"/>
          </a:xfrm>
        </p:spPr>
        <p:txBody>
          <a:bodyPr/>
          <a:lstStyle/>
          <a:p>
            <a:fld id="{2063B8D5-3E07-4CF0-8D4B-C9217B0335FD}" type="slidenum">
              <a:rPr lang="it-IT" smtClean="0">
                <a:solidFill>
                  <a:prstClr val="black">
                    <a:tint val="75000"/>
                  </a:prstClr>
                </a:solidFill>
              </a:rPr>
              <a:pPr/>
              <a:t>18</a:t>
            </a:fld>
            <a:endParaRPr lang="it-IT">
              <a:solidFill>
                <a:prstClr val="black">
                  <a:tint val="75000"/>
                </a:prstClr>
              </a:solidFill>
            </a:endParaRPr>
          </a:p>
        </p:txBody>
      </p:sp>
    </p:spTree>
    <p:extLst>
      <p:ext uri="{BB962C8B-B14F-4D97-AF65-F5344CB8AC3E}">
        <p14:creationId xmlns:p14="http://schemas.microsoft.com/office/powerpoint/2010/main" val="910579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919261"/>
            <a:ext cx="8640960" cy="4525963"/>
          </a:xfrm>
        </p:spPr>
        <p:txBody>
          <a:bodyPr/>
          <a:lstStyle/>
          <a:p>
            <a:pPr marL="0" indent="0">
              <a:buClr>
                <a:srgbClr val="29732D"/>
              </a:buClr>
              <a:buNone/>
            </a:pPr>
            <a:r>
              <a:rPr lang="it-IT" sz="2000" b="1" dirty="0" smtClean="0">
                <a:solidFill>
                  <a:srgbClr val="29732D"/>
                </a:solidFill>
              </a:rPr>
              <a:t>Progettare </a:t>
            </a:r>
            <a:r>
              <a:rPr lang="it-IT" sz="2000" b="1" dirty="0">
                <a:solidFill>
                  <a:srgbClr val="29732D"/>
                </a:solidFill>
              </a:rPr>
              <a:t>ruoli </a:t>
            </a:r>
            <a:r>
              <a:rPr lang="it-IT" sz="2000" b="1" dirty="0" smtClean="0">
                <a:solidFill>
                  <a:srgbClr val="29732D"/>
                </a:solidFill>
              </a:rPr>
              <a:t>aperti</a:t>
            </a:r>
            <a:endParaRPr lang="it-IT" sz="2000" b="1" dirty="0">
              <a:solidFill>
                <a:srgbClr val="002060"/>
              </a:solidFill>
            </a:endParaRPr>
          </a:p>
          <a:p>
            <a:pPr marL="0" indent="0">
              <a:buClr>
                <a:srgbClr val="29732D"/>
              </a:buClr>
              <a:buNone/>
            </a:pPr>
            <a:r>
              <a:rPr lang="it-IT" sz="2000" b="1" dirty="0" smtClean="0">
                <a:solidFill>
                  <a:srgbClr val="002060"/>
                </a:solidFill>
              </a:rPr>
              <a:t>Il componente </a:t>
            </a:r>
            <a:r>
              <a:rPr lang="it-IT" sz="2000" b="1" dirty="0">
                <a:solidFill>
                  <a:srgbClr val="002060"/>
                </a:solidFill>
              </a:rPr>
              <a:t>di base delle mestieri e professioni di </a:t>
            </a:r>
            <a:r>
              <a:rPr lang="it-IT" sz="2000" b="1" dirty="0" smtClean="0">
                <a:solidFill>
                  <a:srgbClr val="002060"/>
                </a:solidFill>
              </a:rPr>
              <a:t>nuova concezione sarà il </a:t>
            </a:r>
            <a:r>
              <a:rPr lang="it-IT" sz="2000" b="1" dirty="0">
                <a:solidFill>
                  <a:srgbClr val="29732D"/>
                </a:solidFill>
              </a:rPr>
              <a:t>“ruolo </a:t>
            </a:r>
            <a:r>
              <a:rPr lang="it-IT" sz="2000" b="1" dirty="0" smtClean="0">
                <a:solidFill>
                  <a:srgbClr val="29732D"/>
                </a:solidFill>
              </a:rPr>
              <a:t>aperto" </a:t>
            </a:r>
            <a:r>
              <a:rPr lang="it-IT" sz="2000" b="1" dirty="0" smtClean="0">
                <a:solidFill>
                  <a:srgbClr val="002060"/>
                </a:solidFill>
              </a:rPr>
              <a:t>basato su</a:t>
            </a:r>
          </a:p>
          <a:p>
            <a:pPr>
              <a:buClr>
                <a:srgbClr val="29732D"/>
              </a:buClr>
              <a:buFont typeface="+mj-lt"/>
              <a:buAutoNum type="arabicPeriod"/>
            </a:pPr>
            <a:r>
              <a:rPr lang="it-IT" sz="2000" b="1" dirty="0" smtClean="0">
                <a:solidFill>
                  <a:srgbClr val="002060"/>
                </a:solidFill>
              </a:rPr>
              <a:t> responsabilità su </a:t>
            </a:r>
            <a:r>
              <a:rPr lang="it-IT" sz="2000" b="1" dirty="0">
                <a:solidFill>
                  <a:srgbClr val="29732D"/>
                </a:solidFill>
              </a:rPr>
              <a:t>risultati </a:t>
            </a:r>
            <a:r>
              <a:rPr lang="it-IT" sz="2000" b="1" dirty="0" smtClean="0">
                <a:solidFill>
                  <a:srgbClr val="29732D"/>
                </a:solidFill>
              </a:rPr>
              <a:t>misurabili </a:t>
            </a:r>
            <a:r>
              <a:rPr lang="it-IT" sz="2000" b="1" dirty="0" smtClean="0">
                <a:solidFill>
                  <a:srgbClr val="002060"/>
                </a:solidFill>
              </a:rPr>
              <a:t>(che generano senso di «challenge»)</a:t>
            </a:r>
            <a:endParaRPr lang="it-IT" sz="2000" b="1" dirty="0">
              <a:solidFill>
                <a:srgbClr val="002060"/>
              </a:solidFill>
            </a:endParaRPr>
          </a:p>
          <a:p>
            <a:pPr>
              <a:buClr>
                <a:srgbClr val="29732D"/>
              </a:buClr>
              <a:buFont typeface="+mj-lt"/>
              <a:buAutoNum type="arabicPeriod"/>
            </a:pPr>
            <a:r>
              <a:rPr lang="it-IT" sz="2000" b="1" dirty="0" smtClean="0">
                <a:solidFill>
                  <a:srgbClr val="29732D"/>
                </a:solidFill>
              </a:rPr>
              <a:t>controllo sui processi di lavoro </a:t>
            </a:r>
            <a:r>
              <a:rPr lang="it-IT" sz="2000" b="1" dirty="0" smtClean="0">
                <a:solidFill>
                  <a:srgbClr val="002060"/>
                </a:solidFill>
              </a:rPr>
              <a:t>da migliorare </a:t>
            </a:r>
            <a:r>
              <a:rPr lang="it-IT" sz="2000" b="1" dirty="0">
                <a:solidFill>
                  <a:srgbClr val="002060"/>
                </a:solidFill>
              </a:rPr>
              <a:t>e </a:t>
            </a:r>
            <a:r>
              <a:rPr lang="it-IT" sz="2000" b="1" dirty="0" smtClean="0">
                <a:solidFill>
                  <a:srgbClr val="002060"/>
                </a:solidFill>
              </a:rPr>
              <a:t>perfezionare continuamente (che portano sulla persona il locus of control)</a:t>
            </a:r>
          </a:p>
          <a:p>
            <a:pPr>
              <a:buClr>
                <a:srgbClr val="29732D"/>
              </a:buClr>
              <a:buFont typeface="+mj-lt"/>
              <a:buAutoNum type="arabicPeriod"/>
            </a:pPr>
            <a:r>
              <a:rPr lang="it-IT" sz="2000" b="1" dirty="0" smtClean="0">
                <a:solidFill>
                  <a:srgbClr val="29732D"/>
                </a:solidFill>
              </a:rPr>
              <a:t>gestione proattiva </a:t>
            </a:r>
            <a:r>
              <a:rPr lang="it-IT" sz="2000" b="1" dirty="0">
                <a:solidFill>
                  <a:srgbClr val="29732D"/>
                </a:solidFill>
              </a:rPr>
              <a:t>delle relazioni </a:t>
            </a:r>
            <a:r>
              <a:rPr lang="it-IT" sz="2000" b="1" dirty="0">
                <a:solidFill>
                  <a:srgbClr val="002060"/>
                </a:solidFill>
              </a:rPr>
              <a:t>con le persone e con la </a:t>
            </a:r>
            <a:r>
              <a:rPr lang="it-IT" sz="2000" b="1" dirty="0" smtClean="0">
                <a:solidFill>
                  <a:srgbClr val="002060"/>
                </a:solidFill>
              </a:rPr>
              <a:t>tecnologia (che attivano cura del cliente, cooperazione lavorativa, dominio delle tecnologie)</a:t>
            </a:r>
          </a:p>
          <a:p>
            <a:pPr>
              <a:buClr>
                <a:srgbClr val="29732D"/>
              </a:buClr>
              <a:buFont typeface="+mj-lt"/>
              <a:buAutoNum type="arabicPeriod"/>
            </a:pPr>
            <a:r>
              <a:rPr lang="it-IT" sz="2000" b="1" dirty="0" smtClean="0">
                <a:solidFill>
                  <a:srgbClr val="002060"/>
                </a:solidFill>
              </a:rPr>
              <a:t>continua </a:t>
            </a:r>
            <a:r>
              <a:rPr lang="it-IT" sz="2000" b="1" dirty="0">
                <a:solidFill>
                  <a:srgbClr val="002060"/>
                </a:solidFill>
              </a:rPr>
              <a:t>acquisizione di adeguate </a:t>
            </a:r>
            <a:r>
              <a:rPr lang="it-IT" sz="2000" b="1" dirty="0" smtClean="0">
                <a:solidFill>
                  <a:srgbClr val="29732D"/>
                </a:solidFill>
              </a:rPr>
              <a:t>competenze tecniche e sociali </a:t>
            </a:r>
            <a:r>
              <a:rPr lang="it-IT" sz="2000" b="1" dirty="0" smtClean="0">
                <a:solidFill>
                  <a:srgbClr val="002060"/>
                </a:solidFill>
              </a:rPr>
              <a:t>(apprendimento continuo di competenze tecniche e di capacità sociali) </a:t>
            </a:r>
          </a:p>
          <a:p>
            <a:pPr marL="0" indent="0">
              <a:buNone/>
            </a:pPr>
            <a:r>
              <a:rPr lang="it-IT" sz="2000" b="1" dirty="0" smtClean="0">
                <a:solidFill>
                  <a:srgbClr val="002060"/>
                </a:solidFill>
              </a:rPr>
              <a:t>Questi </a:t>
            </a:r>
            <a:r>
              <a:rPr lang="it-IT" sz="2000" b="1" dirty="0">
                <a:solidFill>
                  <a:srgbClr val="002060"/>
                </a:solidFill>
              </a:rPr>
              <a:t>ruoli non sono le mansioni prescritte nel </a:t>
            </a:r>
            <a:r>
              <a:rPr lang="it-IT" sz="2000" b="1" dirty="0" err="1">
                <a:solidFill>
                  <a:srgbClr val="002060"/>
                </a:solidFill>
              </a:rPr>
              <a:t>taylor</a:t>
            </a:r>
            <a:r>
              <a:rPr lang="it-IT" sz="2000" b="1" dirty="0">
                <a:solidFill>
                  <a:srgbClr val="002060"/>
                </a:solidFill>
              </a:rPr>
              <a:t>-fordismo </a:t>
            </a:r>
            <a:r>
              <a:rPr lang="it-IT" sz="2000" b="1" dirty="0" smtClean="0">
                <a:solidFill>
                  <a:srgbClr val="002060"/>
                </a:solidFill>
              </a:rPr>
              <a:t>e le «posizioni» dei modelli burocratici , su cui si fonda ancora il diritto del lavoro e le relazioni industriali, ma </a:t>
            </a:r>
            <a:r>
              <a:rPr lang="it-IT" sz="2000" b="1" dirty="0">
                <a:solidFill>
                  <a:srgbClr val="29732D"/>
                </a:solidFill>
              </a:rPr>
              <a:t>“copioni” </a:t>
            </a:r>
            <a:r>
              <a:rPr lang="it-IT" sz="2000" b="1" dirty="0" smtClean="0">
                <a:solidFill>
                  <a:srgbClr val="002060"/>
                </a:solidFill>
              </a:rPr>
              <a:t>che divengono </a:t>
            </a:r>
            <a:r>
              <a:rPr lang="it-IT" sz="2000" b="1" dirty="0" smtClean="0">
                <a:solidFill>
                  <a:srgbClr val="29732D"/>
                </a:solidFill>
              </a:rPr>
              <a:t>«ruoli agiti» </a:t>
            </a:r>
            <a:r>
              <a:rPr lang="it-IT" sz="2000" b="1" dirty="0" smtClean="0">
                <a:solidFill>
                  <a:srgbClr val="002060"/>
                </a:solidFill>
              </a:rPr>
              <a:t>quando </a:t>
            </a:r>
            <a:r>
              <a:rPr lang="it-IT" sz="2000" b="1" dirty="0">
                <a:solidFill>
                  <a:srgbClr val="002060"/>
                </a:solidFill>
              </a:rPr>
              <a:t>vengono animati, interpretati e arricchiti </a:t>
            </a:r>
            <a:r>
              <a:rPr lang="it-IT" sz="2000" b="1" dirty="0" smtClean="0">
                <a:solidFill>
                  <a:srgbClr val="002060"/>
                </a:solidFill>
              </a:rPr>
              <a:t>dalle </a:t>
            </a:r>
            <a:r>
              <a:rPr lang="it-IT" sz="2000" b="1" dirty="0">
                <a:solidFill>
                  <a:srgbClr val="002060"/>
                </a:solidFill>
              </a:rPr>
              <a:t>persone vere all’interno delle loro organizzazioni o del </a:t>
            </a:r>
            <a:r>
              <a:rPr lang="it-IT" sz="2000" b="1" dirty="0" smtClean="0">
                <a:solidFill>
                  <a:srgbClr val="002060"/>
                </a:solidFill>
              </a:rPr>
              <a:t>loro. </a:t>
            </a:r>
          </a:p>
          <a:p>
            <a:pPr marL="0" indent="0">
              <a:buNone/>
            </a:pPr>
            <a:r>
              <a:rPr lang="it-IT" sz="2000" b="1" i="1" dirty="0" smtClean="0">
                <a:solidFill>
                  <a:srgbClr val="00B050"/>
                </a:solidFill>
              </a:rPr>
              <a:t>Il caso del ridisegno del lavoro agli Uffici delle Entrate</a:t>
            </a:r>
            <a:endParaRPr lang="it-IT" sz="2000" b="1" i="1" dirty="0">
              <a:solidFill>
                <a:srgbClr val="00B050"/>
              </a:solidFill>
            </a:endParaRPr>
          </a:p>
        </p:txBody>
      </p:sp>
      <p:sp>
        <p:nvSpPr>
          <p:cNvPr id="4" name="Titolo 1"/>
          <p:cNvSpPr txBox="1">
            <a:spLocks/>
          </p:cNvSpPr>
          <p:nvPr/>
        </p:nvSpPr>
        <p:spPr bwMode="auto">
          <a:xfrm>
            <a:off x="250825" y="44624"/>
            <a:ext cx="7837423" cy="418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it-IT" altLang="it-IT" sz="2400" b="1" kern="1200" dirty="0">
                <a:solidFill>
                  <a:srgbClr val="29732D"/>
                </a:solidFill>
                <a:latin typeface="+mj-lt"/>
                <a:ea typeface="+mj-ea"/>
                <a:cs typeface="+mj-cs"/>
              </a:defRPr>
            </a:lvl1pPr>
            <a:lvl2pPr algn="ctr" rtl="0" eaLnBrk="0" fontAlgn="base" hangingPunct="0">
              <a:spcBef>
                <a:spcPct val="0"/>
              </a:spcBef>
              <a:spcAft>
                <a:spcPct val="0"/>
              </a:spcAft>
              <a:defRPr sz="4400">
                <a:solidFill>
                  <a:srgbClr val="015DA8"/>
                </a:solidFill>
                <a:latin typeface="Calibri" pitchFamily="34" charset="0"/>
              </a:defRPr>
            </a:lvl2pPr>
            <a:lvl3pPr algn="ctr" rtl="0" eaLnBrk="0" fontAlgn="base" hangingPunct="0">
              <a:spcBef>
                <a:spcPct val="0"/>
              </a:spcBef>
              <a:spcAft>
                <a:spcPct val="0"/>
              </a:spcAft>
              <a:defRPr sz="4400">
                <a:solidFill>
                  <a:srgbClr val="015DA8"/>
                </a:solidFill>
                <a:latin typeface="Calibri" pitchFamily="34" charset="0"/>
              </a:defRPr>
            </a:lvl3pPr>
            <a:lvl4pPr algn="ctr" rtl="0" eaLnBrk="0" fontAlgn="base" hangingPunct="0">
              <a:spcBef>
                <a:spcPct val="0"/>
              </a:spcBef>
              <a:spcAft>
                <a:spcPct val="0"/>
              </a:spcAft>
              <a:defRPr sz="4400">
                <a:solidFill>
                  <a:srgbClr val="015DA8"/>
                </a:solidFill>
                <a:latin typeface="Calibri" pitchFamily="34" charset="0"/>
              </a:defRPr>
            </a:lvl4pPr>
            <a:lvl5pPr algn="ctr" rtl="0" eaLnBrk="0" fontAlgn="base" hangingPunct="0">
              <a:spcBef>
                <a:spcPct val="0"/>
              </a:spcBef>
              <a:spcAft>
                <a:spcPct val="0"/>
              </a:spcAft>
              <a:defRPr sz="4400">
                <a:solidFill>
                  <a:srgbClr val="015DA8"/>
                </a:solidFill>
                <a:latin typeface="Calibri" pitchFamily="34" charset="0"/>
              </a:defRPr>
            </a:lvl5pPr>
            <a:lvl6pPr marL="457200" algn="ctr" rtl="0" fontAlgn="base">
              <a:spcBef>
                <a:spcPct val="0"/>
              </a:spcBef>
              <a:spcAft>
                <a:spcPct val="0"/>
              </a:spcAft>
              <a:defRPr sz="4400">
                <a:solidFill>
                  <a:srgbClr val="015DA8"/>
                </a:solidFill>
                <a:latin typeface="Calibri" pitchFamily="34" charset="0"/>
              </a:defRPr>
            </a:lvl6pPr>
            <a:lvl7pPr marL="914400" algn="ctr" rtl="0" fontAlgn="base">
              <a:spcBef>
                <a:spcPct val="0"/>
              </a:spcBef>
              <a:spcAft>
                <a:spcPct val="0"/>
              </a:spcAft>
              <a:defRPr sz="4400">
                <a:solidFill>
                  <a:srgbClr val="015DA8"/>
                </a:solidFill>
                <a:latin typeface="Calibri" pitchFamily="34" charset="0"/>
              </a:defRPr>
            </a:lvl7pPr>
            <a:lvl8pPr marL="1371600" algn="ctr" rtl="0" fontAlgn="base">
              <a:spcBef>
                <a:spcPct val="0"/>
              </a:spcBef>
              <a:spcAft>
                <a:spcPct val="0"/>
              </a:spcAft>
              <a:defRPr sz="4400">
                <a:solidFill>
                  <a:srgbClr val="015DA8"/>
                </a:solidFill>
                <a:latin typeface="Calibri" pitchFamily="34" charset="0"/>
              </a:defRPr>
            </a:lvl8pPr>
            <a:lvl9pPr marL="1828800" algn="ctr" rtl="0" fontAlgn="base">
              <a:spcBef>
                <a:spcPct val="0"/>
              </a:spcBef>
              <a:spcAft>
                <a:spcPct val="0"/>
              </a:spcAft>
              <a:defRPr sz="4400">
                <a:solidFill>
                  <a:srgbClr val="015DA8"/>
                </a:solidFill>
                <a:latin typeface="Calibri" pitchFamily="34" charset="0"/>
              </a:defRPr>
            </a:lvl9pPr>
          </a:lstStyle>
          <a:p>
            <a:pPr lvl="0">
              <a:defRPr/>
            </a:pPr>
            <a:endParaRPr lang="it-IT" altLang="it-IT" dirty="0" smtClean="0"/>
          </a:p>
          <a:p>
            <a:pPr lvl="0">
              <a:defRPr/>
            </a:pPr>
            <a:r>
              <a:rPr lang="it-IT" altLang="it-IT" dirty="0"/>
              <a:t>3. I tre pilastri della quarta rivoluzione industriale: </a:t>
            </a:r>
            <a:br>
              <a:rPr lang="it-IT" altLang="it-IT" dirty="0"/>
            </a:br>
            <a:r>
              <a:rPr lang="it-IT" altLang="it-IT" dirty="0"/>
              <a:t>lavoro</a:t>
            </a:r>
            <a:endParaRPr kumimoji="0" lang="it-IT" altLang="it-IT" sz="2400" b="1" i="0" u="none" strike="noStrike" kern="1200" cap="none" spc="0" normalizeH="0" baseline="0" noProof="0" dirty="0">
              <a:ln>
                <a:noFill/>
              </a:ln>
              <a:solidFill>
                <a:srgbClr val="29732D"/>
              </a:solidFill>
              <a:effectLst/>
              <a:uLnTx/>
              <a:uFillTx/>
              <a:latin typeface="Calibri"/>
              <a:ea typeface="+mj-ea"/>
              <a:cs typeface="+mj-cs"/>
            </a:endParaRPr>
          </a:p>
        </p:txBody>
      </p:sp>
      <p:sp>
        <p:nvSpPr>
          <p:cNvPr id="5" name="Segnaposto numero diapositiva 4"/>
          <p:cNvSpPr>
            <a:spLocks noGrp="1"/>
          </p:cNvSpPr>
          <p:nvPr>
            <p:ph type="sldNum" sz="quarter" idx="4294967295"/>
          </p:nvPr>
        </p:nvSpPr>
        <p:spPr>
          <a:xfrm>
            <a:off x="6758880" y="6356351"/>
            <a:ext cx="2133600" cy="365125"/>
          </a:xfrm>
        </p:spPr>
        <p:txBody>
          <a:bodyPr/>
          <a:lstStyle/>
          <a:p>
            <a:pPr>
              <a:defRPr/>
            </a:pPr>
            <a:fld id="{088B81A5-AF50-4635-A046-DE3157B98320}" type="slidenum">
              <a:rPr lang="it-IT" smtClean="0">
                <a:solidFill>
                  <a:prstClr val="black">
                    <a:tint val="75000"/>
                  </a:prstClr>
                </a:solidFill>
              </a:rPr>
              <a:pPr>
                <a:defRPr/>
              </a:pPr>
              <a:t>19</a:t>
            </a:fld>
            <a:endParaRPr lang="it-IT">
              <a:solidFill>
                <a:prstClr val="black">
                  <a:tint val="75000"/>
                </a:prstClr>
              </a:solidFill>
            </a:endParaRPr>
          </a:p>
        </p:txBody>
      </p:sp>
      <p:sp>
        <p:nvSpPr>
          <p:cNvPr id="6" name="Segnaposto piè di pagina 4"/>
          <p:cNvSpPr>
            <a:spLocks noGrp="1"/>
          </p:cNvSpPr>
          <p:nvPr>
            <p:ph type="ftr" sz="quarter" idx="3"/>
          </p:nvPr>
        </p:nvSpPr>
        <p:spPr>
          <a:xfrm>
            <a:off x="2915816" y="6383734"/>
            <a:ext cx="3680048" cy="501650"/>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it-IT" smtClean="0"/>
              <a:t>Federico Butera. Non riprodurre senza autorizzazione</a:t>
            </a:r>
            <a:endParaRPr lang="it-IT" dirty="0">
              <a:solidFill>
                <a:prstClr val="black">
                  <a:tint val="75000"/>
                </a:prstClr>
              </a:solidFill>
            </a:endParaRPr>
          </a:p>
        </p:txBody>
      </p:sp>
    </p:spTree>
    <p:extLst>
      <p:ext uri="{BB962C8B-B14F-4D97-AF65-F5344CB8AC3E}">
        <p14:creationId xmlns:p14="http://schemas.microsoft.com/office/powerpoint/2010/main" val="2207228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60648"/>
            <a:ext cx="7570177" cy="418058"/>
          </a:xfrm>
        </p:spPr>
        <p:txBody>
          <a:bodyPr/>
          <a:lstStyle/>
          <a:p>
            <a:r>
              <a:rPr lang="it-IT" dirty="0" smtClean="0"/>
              <a:t>1. Le sfide per le Pubbliche Amministrazioni in Europa fin dagli anni 80 </a:t>
            </a:r>
            <a:endParaRPr lang="it-IT" dirty="0"/>
          </a:p>
        </p:txBody>
      </p:sp>
      <p:sp>
        <p:nvSpPr>
          <p:cNvPr id="3" name="Segnaposto contenuto 2"/>
          <p:cNvSpPr>
            <a:spLocks noGrp="1"/>
          </p:cNvSpPr>
          <p:nvPr>
            <p:ph idx="1"/>
          </p:nvPr>
        </p:nvSpPr>
        <p:spPr>
          <a:xfrm>
            <a:off x="314191" y="908720"/>
            <a:ext cx="8722305" cy="4525963"/>
          </a:xfrm>
        </p:spPr>
        <p:txBody>
          <a:bodyPr/>
          <a:lstStyle/>
          <a:p>
            <a:pPr>
              <a:buFont typeface="+mj-lt"/>
              <a:buAutoNum type="arabicPeriod"/>
            </a:pPr>
            <a:r>
              <a:rPr lang="it-IT" sz="2000" b="1" dirty="0" smtClean="0">
                <a:solidFill>
                  <a:srgbClr val="29732D"/>
                </a:solidFill>
              </a:rPr>
              <a:t>Semplificare </a:t>
            </a:r>
            <a:r>
              <a:rPr lang="it-IT" sz="2000" b="1" dirty="0" smtClean="0">
                <a:solidFill>
                  <a:srgbClr val="002060"/>
                </a:solidFill>
              </a:rPr>
              <a:t>e liberare </a:t>
            </a:r>
            <a:r>
              <a:rPr lang="it-IT" sz="2000" b="1" dirty="0">
                <a:solidFill>
                  <a:srgbClr val="002060"/>
                </a:solidFill>
              </a:rPr>
              <a:t>l'amministrazione dalla </a:t>
            </a:r>
            <a:r>
              <a:rPr lang="it-IT" sz="2000" b="1" dirty="0" smtClean="0">
                <a:solidFill>
                  <a:srgbClr val="002060"/>
                </a:solidFill>
              </a:rPr>
              <a:t>«burocrazia» nefasta, </a:t>
            </a:r>
            <a:r>
              <a:rPr lang="it-IT" sz="2000" b="1" dirty="0">
                <a:solidFill>
                  <a:srgbClr val="002060"/>
                </a:solidFill>
              </a:rPr>
              <a:t>eliminando inutili regole, regolamenti, procedure e processi inefficaci: rendere le amministrazioni pubbliche più </a:t>
            </a:r>
            <a:r>
              <a:rPr lang="it-IT" sz="2000" b="1" dirty="0" smtClean="0">
                <a:solidFill>
                  <a:srgbClr val="002060"/>
                </a:solidFill>
              </a:rPr>
              <a:t>semplici e </a:t>
            </a:r>
            <a:r>
              <a:rPr lang="it-IT" sz="2000" b="1" dirty="0">
                <a:solidFill>
                  <a:srgbClr val="002060"/>
                </a:solidFill>
              </a:rPr>
              <a:t>più amichevoli per i cittadini. </a:t>
            </a:r>
            <a:endParaRPr lang="it-IT" sz="2000" b="1" dirty="0" smtClean="0">
              <a:solidFill>
                <a:srgbClr val="002060"/>
              </a:solidFill>
            </a:endParaRPr>
          </a:p>
          <a:p>
            <a:pPr lvl="0">
              <a:buFont typeface="+mj-lt"/>
              <a:buAutoNum type="arabicPeriod"/>
            </a:pPr>
            <a:r>
              <a:rPr lang="it-IT" sz="2000" b="1" dirty="0">
                <a:solidFill>
                  <a:srgbClr val="29732D"/>
                </a:solidFill>
              </a:rPr>
              <a:t>Migliorare i servizi, l'organizzazione, la tecnologia </a:t>
            </a:r>
            <a:r>
              <a:rPr lang="it-IT" sz="2000" b="1" dirty="0">
                <a:solidFill>
                  <a:srgbClr val="002060"/>
                </a:solidFill>
              </a:rPr>
              <a:t>e mobilitare l'energia dei dipendenti  per  conseguire efficacia, efficienza, sostenibilità</a:t>
            </a:r>
          </a:p>
          <a:p>
            <a:pPr>
              <a:buFont typeface="+mj-lt"/>
              <a:buAutoNum type="arabicPeriod"/>
            </a:pPr>
            <a:r>
              <a:rPr lang="it-IT" sz="2000" b="1" dirty="0" smtClean="0">
                <a:solidFill>
                  <a:srgbClr val="29732D"/>
                </a:solidFill>
              </a:rPr>
              <a:t>Ridare </a:t>
            </a:r>
            <a:r>
              <a:rPr lang="it-IT" sz="2000" b="1" dirty="0">
                <a:solidFill>
                  <a:srgbClr val="29732D"/>
                </a:solidFill>
              </a:rPr>
              <a:t>prestigio alle Amministrazioni</a:t>
            </a:r>
            <a:r>
              <a:rPr lang="it-IT" sz="2000" b="1" dirty="0" smtClean="0">
                <a:solidFill>
                  <a:srgbClr val="002060"/>
                </a:solidFill>
              </a:rPr>
              <a:t>, costruire </a:t>
            </a:r>
            <a:r>
              <a:rPr lang="it-IT" sz="2000" b="1" dirty="0">
                <a:solidFill>
                  <a:srgbClr val="002060"/>
                </a:solidFill>
              </a:rPr>
              <a:t>un'identità positiva</a:t>
            </a:r>
            <a:r>
              <a:rPr lang="it-IT" sz="2000" b="1" dirty="0" smtClean="0">
                <a:solidFill>
                  <a:srgbClr val="002060"/>
                </a:solidFill>
              </a:rPr>
              <a:t>, abolire </a:t>
            </a:r>
            <a:r>
              <a:rPr lang="it-IT" sz="2000" b="1" dirty="0">
                <a:solidFill>
                  <a:srgbClr val="002060"/>
                </a:solidFill>
              </a:rPr>
              <a:t>la </a:t>
            </a:r>
            <a:r>
              <a:rPr lang="it-IT" sz="2000" b="1" dirty="0" smtClean="0">
                <a:solidFill>
                  <a:srgbClr val="002060"/>
                </a:solidFill>
              </a:rPr>
              <a:t>corruzione</a:t>
            </a:r>
          </a:p>
          <a:p>
            <a:pPr marL="0" indent="0">
              <a:buNone/>
            </a:pPr>
            <a:r>
              <a:rPr lang="it-IT" sz="2000" b="1" dirty="0" smtClean="0">
                <a:solidFill>
                  <a:srgbClr val="002060"/>
                </a:solidFill>
              </a:rPr>
              <a:t>Il dibattito in questi decenni si è polarizzato </a:t>
            </a:r>
            <a:r>
              <a:rPr lang="it-IT" sz="2000" b="1" dirty="0">
                <a:solidFill>
                  <a:srgbClr val="002060"/>
                </a:solidFill>
              </a:rPr>
              <a:t>tra </a:t>
            </a:r>
            <a:r>
              <a:rPr lang="it-IT" sz="2000" b="1" smtClean="0">
                <a:solidFill>
                  <a:srgbClr val="29732D"/>
                </a:solidFill>
              </a:rPr>
              <a:t>false </a:t>
            </a:r>
            <a:r>
              <a:rPr lang="it-IT" sz="2000" b="1" smtClean="0">
                <a:solidFill>
                  <a:srgbClr val="29732D"/>
                </a:solidFill>
              </a:rPr>
              <a:t>alternative</a:t>
            </a:r>
            <a:r>
              <a:rPr lang="it-IT" sz="2000" b="1" smtClean="0">
                <a:solidFill>
                  <a:srgbClr val="002060"/>
                </a:solidFill>
              </a:rPr>
              <a:t> </a:t>
            </a:r>
            <a:endParaRPr lang="it-IT" sz="2000" b="1" dirty="0" smtClean="0">
              <a:solidFill>
                <a:srgbClr val="002060"/>
              </a:solidFill>
            </a:endParaRPr>
          </a:p>
          <a:p>
            <a:pPr>
              <a:buAutoNum type="alphaLcParenR"/>
            </a:pPr>
            <a:r>
              <a:rPr lang="it-IT" sz="2000" b="1" dirty="0">
                <a:solidFill>
                  <a:srgbClr val="29732D"/>
                </a:solidFill>
              </a:rPr>
              <a:t>legislazione che rafforza i diritti versus progettazione dei servizi;</a:t>
            </a:r>
          </a:p>
          <a:p>
            <a:pPr>
              <a:buAutoNum type="alphaLcParenR"/>
            </a:pPr>
            <a:r>
              <a:rPr lang="it-IT" sz="2000" b="1" dirty="0">
                <a:solidFill>
                  <a:srgbClr val="29732D"/>
                </a:solidFill>
              </a:rPr>
              <a:t>riforme legislative delle strutture e delle procedure formali versus gestione dei cambiamenti dei processi, dell'organizzazione e dei comportamenti  </a:t>
            </a:r>
          </a:p>
          <a:p>
            <a:pPr>
              <a:buAutoNum type="alphaLcParenR"/>
            </a:pPr>
            <a:r>
              <a:rPr lang="it-IT" sz="2000" b="1" dirty="0">
                <a:solidFill>
                  <a:srgbClr val="29732D"/>
                </a:solidFill>
              </a:rPr>
              <a:t>lavoro definito da regole versus lavoro </a:t>
            </a:r>
            <a:r>
              <a:rPr lang="it-IT" sz="2000" b="1" dirty="0" smtClean="0">
                <a:solidFill>
                  <a:srgbClr val="29732D"/>
                </a:solidFill>
              </a:rPr>
              <a:t>professionale</a:t>
            </a:r>
          </a:p>
          <a:p>
            <a:pPr>
              <a:buAutoNum type="alphaLcParenR"/>
            </a:pPr>
            <a:endParaRPr lang="it-IT" sz="2000" b="1" dirty="0">
              <a:solidFill>
                <a:srgbClr val="29732D"/>
              </a:solidFill>
            </a:endParaRPr>
          </a:p>
          <a:p>
            <a:pPr marL="0" indent="0">
              <a:buNone/>
            </a:pPr>
            <a:r>
              <a:rPr lang="it-IT" sz="2000" b="1" dirty="0" smtClean="0">
                <a:solidFill>
                  <a:srgbClr val="29732D"/>
                </a:solidFill>
              </a:rPr>
              <a:t> </a:t>
            </a:r>
            <a:r>
              <a:rPr lang="it-IT" sz="2000" b="1" dirty="0">
                <a:solidFill>
                  <a:srgbClr val="29732D"/>
                </a:solidFill>
              </a:rPr>
              <a:t>In realtà </a:t>
            </a:r>
            <a:r>
              <a:rPr lang="it-IT" sz="2000" b="1" dirty="0" smtClean="0">
                <a:solidFill>
                  <a:srgbClr val="29732D"/>
                </a:solidFill>
              </a:rPr>
              <a:t>queste non </a:t>
            </a:r>
            <a:r>
              <a:rPr lang="it-IT" sz="2000" b="1" dirty="0">
                <a:solidFill>
                  <a:srgbClr val="29732D"/>
                </a:solidFill>
              </a:rPr>
              <a:t>sono alternative, ma piuttosto dilemmi, perché entrambe le polarità possono essere ottimizzate congiuntamente.</a:t>
            </a:r>
          </a:p>
          <a:p>
            <a:pPr marL="0" indent="0">
              <a:buNone/>
            </a:pPr>
            <a:endParaRPr lang="it-IT" b="1" dirty="0" smtClean="0"/>
          </a:p>
          <a:p>
            <a:pPr marL="0" indent="0">
              <a:buNone/>
            </a:pPr>
            <a:endParaRPr lang="it-IT" b="1" dirty="0" smtClean="0"/>
          </a:p>
        </p:txBody>
      </p:sp>
      <p:sp>
        <p:nvSpPr>
          <p:cNvPr id="4" name="Segnaposto piè di pagina 4"/>
          <p:cNvSpPr>
            <a:spLocks noGrp="1"/>
          </p:cNvSpPr>
          <p:nvPr>
            <p:ph type="ftr" sz="quarter" idx="3"/>
          </p:nvPr>
        </p:nvSpPr>
        <p:spPr>
          <a:xfrm>
            <a:off x="2915816" y="6383734"/>
            <a:ext cx="3680048" cy="501650"/>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it-IT" dirty="0" smtClean="0"/>
              <a:t>Federico Butera. Non riprodurre sen</a:t>
            </a:r>
            <a:r>
              <a:rPr lang="it-IT" sz="1050" dirty="0" smtClean="0"/>
              <a:t>za autorizzazione</a:t>
            </a:r>
            <a:endParaRPr lang="it-IT" dirty="0">
              <a:solidFill>
                <a:prstClr val="black">
                  <a:tint val="75000"/>
                </a:prstClr>
              </a:solidFill>
            </a:endParaRPr>
          </a:p>
        </p:txBody>
      </p:sp>
      <p:sp>
        <p:nvSpPr>
          <p:cNvPr id="6" name="Segnaposto numero diapositiva 3"/>
          <p:cNvSpPr txBox="1">
            <a:spLocks/>
          </p:cNvSpPr>
          <p:nvPr/>
        </p:nvSpPr>
        <p:spPr>
          <a:xfrm>
            <a:off x="6758880" y="6356351"/>
            <a:ext cx="2133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a:solidFill>
                  <a:prstClr val="black">
                    <a:tint val="75000"/>
                  </a:prstClr>
                </a:solidFill>
              </a:rPr>
              <a:t>2</a:t>
            </a:r>
            <a:endParaRPr lang="it-IT" dirty="0">
              <a:solidFill>
                <a:prstClr val="black">
                  <a:tint val="75000"/>
                </a:prstClr>
              </a:solidFill>
            </a:endParaRPr>
          </a:p>
        </p:txBody>
      </p:sp>
    </p:spTree>
    <p:extLst>
      <p:ext uri="{BB962C8B-B14F-4D97-AF65-F5344CB8AC3E}">
        <p14:creationId xmlns:p14="http://schemas.microsoft.com/office/powerpoint/2010/main" val="290751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44016" y="404664"/>
            <a:ext cx="8208912" cy="5517232"/>
          </a:xfrm>
        </p:spPr>
        <p:txBody>
          <a:bodyPr/>
          <a:lstStyle/>
          <a:p>
            <a:pPr marL="0" lvl="0" indent="0">
              <a:buNone/>
            </a:pPr>
            <a:endParaRPr lang="it-IT" b="1" dirty="0">
              <a:solidFill>
                <a:srgbClr val="002060"/>
              </a:solidFill>
            </a:endParaRPr>
          </a:p>
          <a:p>
            <a:pPr marL="0" lvl="0" indent="0">
              <a:buNone/>
            </a:pPr>
            <a:endParaRPr lang="it-IT" b="1" dirty="0" smtClean="0">
              <a:solidFill>
                <a:srgbClr val="29732D"/>
              </a:solidFill>
            </a:endParaRPr>
          </a:p>
          <a:p>
            <a:pPr marL="0" lvl="0" indent="0">
              <a:buNone/>
            </a:pPr>
            <a:r>
              <a:rPr lang="it-IT" sz="2000" b="1" dirty="0" smtClean="0">
                <a:solidFill>
                  <a:srgbClr val="29732D"/>
                </a:solidFill>
              </a:rPr>
              <a:t> Mestieri </a:t>
            </a:r>
            <a:r>
              <a:rPr lang="it-IT" sz="2000" b="1" dirty="0">
                <a:solidFill>
                  <a:srgbClr val="29732D"/>
                </a:solidFill>
              </a:rPr>
              <a:t>e professioni dei servizi a banda </a:t>
            </a:r>
            <a:r>
              <a:rPr lang="it-IT" sz="2000" b="1" dirty="0" smtClean="0">
                <a:solidFill>
                  <a:srgbClr val="29732D"/>
                </a:solidFill>
              </a:rPr>
              <a:t>larga (</a:t>
            </a:r>
            <a:r>
              <a:rPr lang="it-IT" sz="2000" b="1" dirty="0">
                <a:solidFill>
                  <a:srgbClr val="29732D"/>
                </a:solidFill>
              </a:rPr>
              <a:t>broadband service professions</a:t>
            </a:r>
            <a:r>
              <a:rPr lang="it-IT" sz="2000" b="1" dirty="0" smtClean="0">
                <a:solidFill>
                  <a:srgbClr val="29732D"/>
                </a:solidFill>
              </a:rPr>
              <a:t>), ossia </a:t>
            </a:r>
            <a:endParaRPr lang="it-IT" sz="2000" b="1" dirty="0">
              <a:solidFill>
                <a:srgbClr val="29732D"/>
              </a:solidFill>
            </a:endParaRPr>
          </a:p>
          <a:p>
            <a:pPr>
              <a:buClr>
                <a:srgbClr val="29732D"/>
              </a:buClr>
              <a:buFont typeface="Wingdings" panose="05000000000000000000" pitchFamily="2" charset="2"/>
              <a:buChar char="Ø"/>
            </a:pPr>
            <a:r>
              <a:rPr lang="it-IT" sz="2000" b="1" dirty="0" smtClean="0">
                <a:solidFill>
                  <a:srgbClr val="29732D"/>
                </a:solidFill>
              </a:rPr>
              <a:t>servizi </a:t>
            </a:r>
            <a:r>
              <a:rPr lang="it-IT" sz="2000" b="1" dirty="0" smtClean="0">
                <a:solidFill>
                  <a:srgbClr val="002060"/>
                </a:solidFill>
              </a:rPr>
              <a:t>resi </a:t>
            </a:r>
            <a:r>
              <a:rPr lang="it-IT" sz="2000" b="1" dirty="0">
                <a:solidFill>
                  <a:srgbClr val="002060"/>
                </a:solidFill>
              </a:rPr>
              <a:t>al cliente finale o alle strutture interne dell’organizzazione</a:t>
            </a:r>
          </a:p>
          <a:p>
            <a:pPr>
              <a:buClr>
                <a:srgbClr val="29732D"/>
              </a:buClr>
              <a:buFont typeface="Wingdings" panose="05000000000000000000" pitchFamily="2" charset="2"/>
              <a:buChar char="Ø"/>
            </a:pPr>
            <a:r>
              <a:rPr lang="it-IT" sz="2000" b="1" dirty="0">
                <a:solidFill>
                  <a:srgbClr val="29732D"/>
                </a:solidFill>
              </a:rPr>
              <a:t>a banda larga</a:t>
            </a:r>
            <a:r>
              <a:rPr lang="it-IT" sz="2000" b="1" dirty="0">
                <a:solidFill>
                  <a:srgbClr val="002060"/>
                </a:solidFill>
              </a:rPr>
              <a:t>, perché </a:t>
            </a:r>
            <a:r>
              <a:rPr lang="it-IT" sz="2000" b="1" dirty="0" smtClean="0">
                <a:solidFill>
                  <a:srgbClr val="002060"/>
                </a:solidFill>
              </a:rPr>
              <a:t>contengono un </a:t>
            </a:r>
            <a:r>
              <a:rPr lang="it-IT" sz="2000" b="1" dirty="0">
                <a:solidFill>
                  <a:srgbClr val="002060"/>
                </a:solidFill>
              </a:rPr>
              <a:t>gran numero di </a:t>
            </a:r>
            <a:r>
              <a:rPr lang="it-IT" sz="2000" b="1" dirty="0" smtClean="0">
                <a:solidFill>
                  <a:srgbClr val="002060"/>
                </a:solidFill>
              </a:rPr>
              <a:t>ruoli diversi </a:t>
            </a:r>
          </a:p>
          <a:p>
            <a:pPr marL="0" indent="0">
              <a:buNone/>
            </a:pPr>
            <a:r>
              <a:rPr lang="it-IT" sz="2000" b="1" dirty="0" smtClean="0">
                <a:solidFill>
                  <a:srgbClr val="002060"/>
                </a:solidFill>
              </a:rPr>
              <a:t>Questi mestieri e professioni tendono a costituire un “centro di gravità permanente” per le persone e per il mercato del lavoro.</a:t>
            </a:r>
          </a:p>
          <a:p>
            <a:pPr marL="0" indent="0">
              <a:buNone/>
            </a:pPr>
            <a:r>
              <a:rPr lang="it-IT" sz="2000" b="1" dirty="0" smtClean="0">
                <a:solidFill>
                  <a:srgbClr val="002060"/>
                </a:solidFill>
              </a:rPr>
              <a:t>Esse sono insieme a) componenti del servizio, b) fonti di identità professionali; c) sistemi di gestione e mobilità</a:t>
            </a:r>
          </a:p>
          <a:p>
            <a:pPr marL="0" indent="0">
              <a:buNone/>
            </a:pPr>
            <a:endParaRPr lang="it-IT" sz="2000" b="1" dirty="0">
              <a:solidFill>
                <a:srgbClr val="002060"/>
              </a:solidFill>
            </a:endParaRPr>
          </a:p>
          <a:p>
            <a:pPr marL="0" indent="0">
              <a:buNone/>
            </a:pPr>
            <a:endParaRPr lang="it-IT" sz="2000" b="1" dirty="0" smtClean="0">
              <a:solidFill>
                <a:srgbClr val="002060"/>
              </a:solidFill>
            </a:endParaRPr>
          </a:p>
          <a:p>
            <a:pPr marL="0" indent="0">
              <a:buNone/>
            </a:pPr>
            <a:endParaRPr lang="it-IT" sz="2000" b="1" dirty="0">
              <a:solidFill>
                <a:srgbClr val="002060"/>
              </a:solidFill>
            </a:endParaRPr>
          </a:p>
          <a:p>
            <a:pPr marL="0" indent="0">
              <a:buNone/>
            </a:pPr>
            <a:endParaRPr lang="it-IT" sz="2000" b="1" dirty="0" smtClean="0">
              <a:solidFill>
                <a:srgbClr val="002060"/>
              </a:solidFill>
            </a:endParaRPr>
          </a:p>
          <a:p>
            <a:pPr marL="0" indent="0">
              <a:buNone/>
            </a:pPr>
            <a:endParaRPr lang="it-IT" sz="2000" b="1" dirty="0">
              <a:solidFill>
                <a:srgbClr val="002060"/>
              </a:solidFill>
            </a:endParaRPr>
          </a:p>
          <a:p>
            <a:pPr marL="0" indent="0">
              <a:buNone/>
            </a:pPr>
            <a:endParaRPr lang="it-IT" sz="2000" b="1" dirty="0" smtClean="0">
              <a:solidFill>
                <a:srgbClr val="002060"/>
              </a:solidFill>
            </a:endParaRPr>
          </a:p>
          <a:p>
            <a:pPr marL="0" indent="0">
              <a:buNone/>
            </a:pPr>
            <a:endParaRPr lang="it-IT" sz="2000" b="1" i="1" dirty="0" smtClean="0">
              <a:solidFill>
                <a:srgbClr val="29732D"/>
              </a:solidFill>
            </a:endParaRPr>
          </a:p>
          <a:p>
            <a:pPr marL="0" indent="0">
              <a:buNone/>
            </a:pPr>
            <a:r>
              <a:rPr lang="it-IT" sz="2000" b="1" i="1" dirty="0" smtClean="0">
                <a:solidFill>
                  <a:srgbClr val="29732D"/>
                </a:solidFill>
              </a:rPr>
              <a:t>Il caso dei consulenti di servizio dell’INPS</a:t>
            </a:r>
          </a:p>
          <a:p>
            <a:pPr marL="0" indent="0">
              <a:buNone/>
            </a:pPr>
            <a:endParaRPr lang="it-IT"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377" y="3933056"/>
            <a:ext cx="3227654" cy="248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olo 1"/>
          <p:cNvSpPr txBox="1">
            <a:spLocks/>
          </p:cNvSpPr>
          <p:nvPr/>
        </p:nvSpPr>
        <p:spPr bwMode="auto">
          <a:xfrm>
            <a:off x="144016" y="116632"/>
            <a:ext cx="7956376" cy="418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it-IT" altLang="it-IT" sz="2400" b="1" kern="1200" dirty="0">
                <a:solidFill>
                  <a:srgbClr val="29732D"/>
                </a:solidFill>
                <a:latin typeface="+mj-lt"/>
                <a:ea typeface="+mj-ea"/>
                <a:cs typeface="+mj-cs"/>
              </a:defRPr>
            </a:lvl1pPr>
            <a:lvl2pPr algn="ctr" rtl="0" eaLnBrk="0" fontAlgn="base" hangingPunct="0">
              <a:spcBef>
                <a:spcPct val="0"/>
              </a:spcBef>
              <a:spcAft>
                <a:spcPct val="0"/>
              </a:spcAft>
              <a:defRPr sz="4400">
                <a:solidFill>
                  <a:srgbClr val="015DA8"/>
                </a:solidFill>
                <a:latin typeface="Calibri" pitchFamily="34" charset="0"/>
              </a:defRPr>
            </a:lvl2pPr>
            <a:lvl3pPr algn="ctr" rtl="0" eaLnBrk="0" fontAlgn="base" hangingPunct="0">
              <a:spcBef>
                <a:spcPct val="0"/>
              </a:spcBef>
              <a:spcAft>
                <a:spcPct val="0"/>
              </a:spcAft>
              <a:defRPr sz="4400">
                <a:solidFill>
                  <a:srgbClr val="015DA8"/>
                </a:solidFill>
                <a:latin typeface="Calibri" pitchFamily="34" charset="0"/>
              </a:defRPr>
            </a:lvl3pPr>
            <a:lvl4pPr algn="ctr" rtl="0" eaLnBrk="0" fontAlgn="base" hangingPunct="0">
              <a:spcBef>
                <a:spcPct val="0"/>
              </a:spcBef>
              <a:spcAft>
                <a:spcPct val="0"/>
              </a:spcAft>
              <a:defRPr sz="4400">
                <a:solidFill>
                  <a:srgbClr val="015DA8"/>
                </a:solidFill>
                <a:latin typeface="Calibri" pitchFamily="34" charset="0"/>
              </a:defRPr>
            </a:lvl4pPr>
            <a:lvl5pPr algn="ctr" rtl="0" eaLnBrk="0" fontAlgn="base" hangingPunct="0">
              <a:spcBef>
                <a:spcPct val="0"/>
              </a:spcBef>
              <a:spcAft>
                <a:spcPct val="0"/>
              </a:spcAft>
              <a:defRPr sz="4400">
                <a:solidFill>
                  <a:srgbClr val="015DA8"/>
                </a:solidFill>
                <a:latin typeface="Calibri" pitchFamily="34" charset="0"/>
              </a:defRPr>
            </a:lvl5pPr>
            <a:lvl6pPr marL="457200" algn="ctr" rtl="0" fontAlgn="base">
              <a:spcBef>
                <a:spcPct val="0"/>
              </a:spcBef>
              <a:spcAft>
                <a:spcPct val="0"/>
              </a:spcAft>
              <a:defRPr sz="4400">
                <a:solidFill>
                  <a:srgbClr val="015DA8"/>
                </a:solidFill>
                <a:latin typeface="Calibri" pitchFamily="34" charset="0"/>
              </a:defRPr>
            </a:lvl6pPr>
            <a:lvl7pPr marL="914400" algn="ctr" rtl="0" fontAlgn="base">
              <a:spcBef>
                <a:spcPct val="0"/>
              </a:spcBef>
              <a:spcAft>
                <a:spcPct val="0"/>
              </a:spcAft>
              <a:defRPr sz="4400">
                <a:solidFill>
                  <a:srgbClr val="015DA8"/>
                </a:solidFill>
                <a:latin typeface="Calibri" pitchFamily="34" charset="0"/>
              </a:defRPr>
            </a:lvl7pPr>
            <a:lvl8pPr marL="1371600" algn="ctr" rtl="0" fontAlgn="base">
              <a:spcBef>
                <a:spcPct val="0"/>
              </a:spcBef>
              <a:spcAft>
                <a:spcPct val="0"/>
              </a:spcAft>
              <a:defRPr sz="4400">
                <a:solidFill>
                  <a:srgbClr val="015DA8"/>
                </a:solidFill>
                <a:latin typeface="Calibri" pitchFamily="34" charset="0"/>
              </a:defRPr>
            </a:lvl8pPr>
            <a:lvl9pPr marL="1828800" algn="ctr" rtl="0" fontAlgn="base">
              <a:spcBef>
                <a:spcPct val="0"/>
              </a:spcBef>
              <a:spcAft>
                <a:spcPct val="0"/>
              </a:spcAft>
              <a:defRPr sz="4400">
                <a:solidFill>
                  <a:srgbClr val="015DA8"/>
                </a:solidFill>
                <a:latin typeface="Calibri" pitchFamily="34" charset="0"/>
              </a:defRPr>
            </a:lvl9pPr>
          </a:lstStyle>
          <a:p>
            <a:pPr>
              <a:defRPr/>
            </a:pPr>
            <a:r>
              <a:rPr lang="it-IT" altLang="it-IT" dirty="0"/>
              <a:t>3. I tre pilastri della quarta rivoluzione industriale: </a:t>
            </a:r>
            <a:br>
              <a:rPr lang="it-IT" altLang="it-IT" dirty="0"/>
            </a:br>
            <a:r>
              <a:rPr lang="it-IT" altLang="it-IT" dirty="0"/>
              <a:t>lavoro</a:t>
            </a:r>
            <a:endParaRPr lang="it-IT" altLang="it-IT" sz="3200" dirty="0"/>
          </a:p>
        </p:txBody>
      </p:sp>
      <p:sp>
        <p:nvSpPr>
          <p:cNvPr id="5" name="Segnaposto numero diapositiva 4"/>
          <p:cNvSpPr>
            <a:spLocks noGrp="1"/>
          </p:cNvSpPr>
          <p:nvPr>
            <p:ph type="sldNum" sz="quarter" idx="11"/>
          </p:nvPr>
        </p:nvSpPr>
        <p:spPr/>
        <p:txBody>
          <a:bodyPr/>
          <a:lstStyle/>
          <a:p>
            <a:pPr>
              <a:defRPr/>
            </a:pPr>
            <a:fld id="{088B81A5-AF50-4635-A046-DE3157B98320}" type="slidenum">
              <a:rPr lang="it-IT">
                <a:solidFill>
                  <a:prstClr val="black">
                    <a:tint val="75000"/>
                  </a:prstClr>
                </a:solidFill>
              </a:rPr>
              <a:pPr>
                <a:defRPr/>
              </a:pPr>
              <a:t>20</a:t>
            </a:fld>
            <a:endParaRPr lang="it-IT">
              <a:solidFill>
                <a:prstClr val="black">
                  <a:tint val="75000"/>
                </a:prstClr>
              </a:solidFill>
            </a:endParaRPr>
          </a:p>
        </p:txBody>
      </p:sp>
      <p:sp>
        <p:nvSpPr>
          <p:cNvPr id="7" name="Segnaposto piè di pagina 4"/>
          <p:cNvSpPr>
            <a:spLocks noGrp="1"/>
          </p:cNvSpPr>
          <p:nvPr>
            <p:ph type="ftr" sz="quarter" idx="3"/>
          </p:nvPr>
        </p:nvSpPr>
        <p:spPr>
          <a:xfrm>
            <a:off x="2915816" y="6383734"/>
            <a:ext cx="3680048" cy="501650"/>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it-IT" dirty="0" smtClean="0"/>
              <a:t>Federico Butera. Non riprodurre senza autorizzazione</a:t>
            </a:r>
            <a:endParaRPr lang="it-IT" dirty="0">
              <a:solidFill>
                <a:prstClr val="black">
                  <a:tint val="75000"/>
                </a:prstClr>
              </a:solidFill>
            </a:endParaRPr>
          </a:p>
        </p:txBody>
      </p:sp>
    </p:spTree>
    <p:extLst>
      <p:ext uri="{BB962C8B-B14F-4D97-AF65-F5344CB8AC3E}">
        <p14:creationId xmlns:p14="http://schemas.microsoft.com/office/powerpoint/2010/main" val="961971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836712"/>
            <a:ext cx="8640960" cy="4525963"/>
          </a:xfrm>
        </p:spPr>
        <p:txBody>
          <a:bodyPr/>
          <a:lstStyle/>
          <a:p>
            <a:pPr marL="0" indent="0">
              <a:spcBef>
                <a:spcPts val="600"/>
              </a:spcBef>
              <a:buNone/>
            </a:pPr>
            <a:r>
              <a:rPr lang="it-IT" sz="2000" b="1" i="1" dirty="0" smtClean="0">
                <a:solidFill>
                  <a:srgbClr val="29732D"/>
                </a:solidFill>
              </a:rPr>
              <a:t>Alcune professioni a banda larga</a:t>
            </a:r>
          </a:p>
          <a:p>
            <a:pPr marL="0" indent="0">
              <a:spcBef>
                <a:spcPts val="600"/>
              </a:spcBef>
              <a:buNone/>
            </a:pPr>
            <a:endParaRPr lang="it-IT" b="1" dirty="0">
              <a:solidFill>
                <a:srgbClr val="29732D"/>
              </a:solidFill>
            </a:endParaRPr>
          </a:p>
          <a:p>
            <a:pPr marL="0" indent="0">
              <a:spcBef>
                <a:spcPts val="600"/>
              </a:spcBef>
              <a:buNone/>
            </a:pPr>
            <a:r>
              <a:rPr lang="it-IT" b="1" dirty="0" smtClean="0">
                <a:solidFill>
                  <a:srgbClr val="29732D"/>
                </a:solidFill>
              </a:rPr>
              <a:t>a</a:t>
            </a:r>
            <a:r>
              <a:rPr lang="it-IT" sz="2000" b="1" dirty="0" smtClean="0">
                <a:solidFill>
                  <a:srgbClr val="29732D"/>
                </a:solidFill>
              </a:rPr>
              <a:t>) Architetti </a:t>
            </a:r>
            <a:r>
              <a:rPr lang="it-IT" sz="2000" b="1" dirty="0">
                <a:solidFill>
                  <a:srgbClr val="29732D"/>
                </a:solidFill>
              </a:rPr>
              <a:t>dei nuovi sistemi </a:t>
            </a:r>
            <a:r>
              <a:rPr lang="it-IT" sz="2000" b="1" dirty="0" smtClean="0">
                <a:solidFill>
                  <a:srgbClr val="29732D"/>
                </a:solidFill>
              </a:rPr>
              <a:t>tecnologico-organizzativi: i nuovi manager imprenditivi</a:t>
            </a:r>
            <a:endParaRPr lang="it-IT" b="1" dirty="0" smtClean="0">
              <a:solidFill>
                <a:srgbClr val="29732D"/>
              </a:solidFill>
            </a:endParaRPr>
          </a:p>
          <a:p>
            <a:pPr>
              <a:spcBef>
                <a:spcPts val="600"/>
              </a:spcBef>
              <a:buFont typeface="Arial" panose="020B0604020202020204" pitchFamily="34" charset="0"/>
              <a:buChar char="•"/>
            </a:pPr>
            <a:r>
              <a:rPr lang="it-IT" sz="2000" b="1" dirty="0" smtClean="0">
                <a:solidFill>
                  <a:srgbClr val="002060"/>
                </a:solidFill>
              </a:rPr>
              <a:t>Gli </a:t>
            </a:r>
            <a:r>
              <a:rPr lang="it-IT" sz="2000" b="1" i="1" dirty="0">
                <a:solidFill>
                  <a:srgbClr val="29732D"/>
                </a:solidFill>
              </a:rPr>
              <a:t>architetti dei nuovi sistemi </a:t>
            </a:r>
            <a:r>
              <a:rPr lang="it-IT" sz="2000" b="1" i="1" dirty="0" smtClean="0">
                <a:solidFill>
                  <a:srgbClr val="29732D"/>
                </a:solidFill>
              </a:rPr>
              <a:t>tecnologico-organizzativi</a:t>
            </a:r>
            <a:r>
              <a:rPr lang="it-IT" sz="2000" b="1" dirty="0" smtClean="0">
                <a:solidFill>
                  <a:srgbClr val="29732D"/>
                </a:solidFill>
              </a:rPr>
              <a:t> </a:t>
            </a:r>
            <a:r>
              <a:rPr lang="it-IT" sz="2000" b="1" dirty="0" smtClean="0">
                <a:solidFill>
                  <a:srgbClr val="002060"/>
                </a:solidFill>
              </a:rPr>
              <a:t>non </a:t>
            </a:r>
            <a:r>
              <a:rPr lang="it-IT" sz="2000" b="1" dirty="0">
                <a:solidFill>
                  <a:srgbClr val="002060"/>
                </a:solidFill>
              </a:rPr>
              <a:t>possono essere </a:t>
            </a:r>
            <a:r>
              <a:rPr lang="it-IT" sz="2000" b="1" dirty="0" smtClean="0">
                <a:solidFill>
                  <a:srgbClr val="002060"/>
                </a:solidFill>
              </a:rPr>
              <a:t>solo i </a:t>
            </a:r>
            <a:r>
              <a:rPr lang="it-IT" sz="2000" b="1" dirty="0">
                <a:solidFill>
                  <a:srgbClr val="002060"/>
                </a:solidFill>
              </a:rPr>
              <a:t>tecnologi da soli</a:t>
            </a:r>
            <a:r>
              <a:rPr lang="it-IT" sz="2000" b="1" dirty="0" smtClean="0">
                <a:solidFill>
                  <a:srgbClr val="002060"/>
                </a:solidFill>
              </a:rPr>
              <a:t>: ci vogliono architetti </a:t>
            </a:r>
            <a:r>
              <a:rPr lang="it-IT" sz="2000" b="1" dirty="0">
                <a:solidFill>
                  <a:srgbClr val="002060"/>
                </a:solidFill>
              </a:rPr>
              <a:t>multidisciplinari di sistemi socio-tecnici, </a:t>
            </a:r>
            <a:r>
              <a:rPr lang="it-IT" sz="2000" b="1" dirty="0" smtClean="0">
                <a:solidFill>
                  <a:srgbClr val="002060"/>
                </a:solidFill>
              </a:rPr>
              <a:t>capaci cioè di </a:t>
            </a:r>
            <a:r>
              <a:rPr lang="it-IT" sz="2000" b="1" dirty="0">
                <a:solidFill>
                  <a:srgbClr val="002060"/>
                </a:solidFill>
              </a:rPr>
              <a:t>concepire e ingegnerizzare insieme modelli di </a:t>
            </a:r>
            <a:r>
              <a:rPr lang="it-IT" sz="2000" b="1" dirty="0" smtClean="0">
                <a:solidFill>
                  <a:srgbClr val="002060"/>
                </a:solidFill>
              </a:rPr>
              <a:t>servizio, pubblico, </a:t>
            </a:r>
            <a:r>
              <a:rPr lang="it-IT" sz="2000" b="1" dirty="0">
                <a:solidFill>
                  <a:srgbClr val="002060"/>
                </a:solidFill>
              </a:rPr>
              <a:t>obiettivi, tecnologie, processi, organizzazione, lavoro, </a:t>
            </a:r>
            <a:r>
              <a:rPr lang="it-IT" sz="2000" b="1" dirty="0" smtClean="0">
                <a:solidFill>
                  <a:srgbClr val="002060"/>
                </a:solidFill>
              </a:rPr>
              <a:t>cultura </a:t>
            </a:r>
          </a:p>
          <a:p>
            <a:pPr>
              <a:spcBef>
                <a:spcPts val="600"/>
              </a:spcBef>
              <a:buFont typeface="Arial" panose="020B0604020202020204" pitchFamily="34" charset="0"/>
              <a:buChar char="•"/>
            </a:pPr>
            <a:r>
              <a:rPr lang="it-IT" sz="2000" b="1" dirty="0" smtClean="0">
                <a:solidFill>
                  <a:srgbClr val="002060"/>
                </a:solidFill>
              </a:rPr>
              <a:t>Chi svolge questa professione dovrà </a:t>
            </a:r>
            <a:r>
              <a:rPr lang="it-IT" sz="2000" b="1" dirty="0">
                <a:solidFill>
                  <a:srgbClr val="002060"/>
                </a:solidFill>
              </a:rPr>
              <a:t>avere una </a:t>
            </a:r>
            <a:r>
              <a:rPr lang="it-IT" sz="2000" b="1" dirty="0">
                <a:solidFill>
                  <a:srgbClr val="29732D"/>
                </a:solidFill>
              </a:rPr>
              <a:t>formazione </a:t>
            </a:r>
            <a:r>
              <a:rPr lang="it-IT" sz="2000" b="1" dirty="0" smtClean="0">
                <a:solidFill>
                  <a:srgbClr val="29732D"/>
                </a:solidFill>
              </a:rPr>
              <a:t>multidisciplinare, </a:t>
            </a:r>
            <a:r>
              <a:rPr lang="it-IT" sz="2000" b="1" dirty="0">
                <a:solidFill>
                  <a:srgbClr val="29732D"/>
                </a:solidFill>
              </a:rPr>
              <a:t>l’alternanza università/lavoro </a:t>
            </a:r>
            <a:r>
              <a:rPr lang="it-IT" sz="2000" b="1" dirty="0" smtClean="0">
                <a:solidFill>
                  <a:srgbClr val="29732D"/>
                </a:solidFill>
              </a:rPr>
              <a:t>sarà essenziale</a:t>
            </a:r>
            <a:endParaRPr lang="it-IT" sz="2000" b="1" dirty="0">
              <a:solidFill>
                <a:srgbClr val="29732D"/>
              </a:solidFill>
            </a:endParaRPr>
          </a:p>
          <a:p>
            <a:pPr>
              <a:spcBef>
                <a:spcPts val="600"/>
              </a:spcBef>
              <a:buFont typeface="Arial" panose="020B0604020202020204" pitchFamily="34" charset="0"/>
              <a:buChar char="•"/>
            </a:pPr>
            <a:r>
              <a:rPr lang="it-IT" sz="2000" b="1" dirty="0">
                <a:solidFill>
                  <a:srgbClr val="002060"/>
                </a:solidFill>
              </a:rPr>
              <a:t>D</a:t>
            </a:r>
            <a:r>
              <a:rPr lang="it-IT" sz="2000" b="1" dirty="0" smtClean="0">
                <a:solidFill>
                  <a:srgbClr val="002060"/>
                </a:solidFill>
              </a:rPr>
              <a:t>ovrà operare </a:t>
            </a:r>
            <a:r>
              <a:rPr lang="it-IT" sz="2000" b="1" dirty="0">
                <a:solidFill>
                  <a:srgbClr val="002060"/>
                </a:solidFill>
              </a:rPr>
              <a:t>sulla base del </a:t>
            </a:r>
            <a:r>
              <a:rPr lang="it-IT" sz="2000" b="1" dirty="0">
                <a:solidFill>
                  <a:srgbClr val="29732D"/>
                </a:solidFill>
              </a:rPr>
              <a:t>design </a:t>
            </a:r>
            <a:r>
              <a:rPr lang="it-IT" sz="2000" b="1" dirty="0" err="1" smtClean="0">
                <a:solidFill>
                  <a:srgbClr val="29732D"/>
                </a:solidFill>
              </a:rPr>
              <a:t>thinking</a:t>
            </a:r>
            <a:endParaRPr lang="it-IT" sz="2000" b="1" dirty="0" smtClean="0">
              <a:solidFill>
                <a:srgbClr val="29732D"/>
              </a:solidFill>
            </a:endParaRPr>
          </a:p>
          <a:p>
            <a:pPr>
              <a:spcBef>
                <a:spcPts val="600"/>
              </a:spcBef>
              <a:buFont typeface="Arial" panose="020B0604020202020204" pitchFamily="34" charset="0"/>
              <a:buChar char="•"/>
            </a:pPr>
            <a:r>
              <a:rPr lang="it-IT" sz="2000" b="1" dirty="0">
                <a:solidFill>
                  <a:srgbClr val="002060"/>
                </a:solidFill>
              </a:rPr>
              <a:t>Con molta probabilità il soggetto organizzativo che potrà svolgere questa funzione non è un ruolo singolo ma è </a:t>
            </a:r>
            <a:r>
              <a:rPr lang="it-IT" sz="2000" b="1" dirty="0">
                <a:solidFill>
                  <a:srgbClr val="29732D"/>
                </a:solidFill>
              </a:rPr>
              <a:t>un team di progetto</a:t>
            </a:r>
            <a:endParaRPr lang="it-IT" sz="2000" b="1" dirty="0">
              <a:solidFill>
                <a:srgbClr val="002060"/>
              </a:solidFill>
            </a:endParaRPr>
          </a:p>
          <a:p>
            <a:pPr>
              <a:spcBef>
                <a:spcPts val="600"/>
              </a:spcBef>
              <a:buFont typeface="Arial" panose="020B0604020202020204" pitchFamily="34" charset="0"/>
              <a:buChar char="•"/>
            </a:pPr>
            <a:endParaRPr lang="it-IT" b="1" dirty="0" smtClean="0">
              <a:solidFill>
                <a:srgbClr val="002060"/>
              </a:solidFill>
            </a:endParaRPr>
          </a:p>
          <a:p>
            <a:pPr marL="0" indent="0">
              <a:spcBef>
                <a:spcPts val="600"/>
              </a:spcBef>
              <a:buNone/>
            </a:pPr>
            <a:r>
              <a:rPr lang="it-IT" b="1" i="1" dirty="0" smtClean="0">
                <a:solidFill>
                  <a:srgbClr val="29732D"/>
                </a:solidFill>
              </a:rPr>
              <a:t>Questi team devono includere persone dell’organizzazione/amministrazione e fornitori</a:t>
            </a:r>
          </a:p>
          <a:p>
            <a:pPr marL="0" indent="0">
              <a:spcBef>
                <a:spcPts val="600"/>
              </a:spcBef>
              <a:buNone/>
            </a:pPr>
            <a:r>
              <a:rPr lang="it-IT" b="1" i="1" dirty="0" smtClean="0">
                <a:solidFill>
                  <a:srgbClr val="29732D"/>
                </a:solidFill>
              </a:rPr>
              <a:t> </a:t>
            </a:r>
          </a:p>
          <a:p>
            <a:pPr>
              <a:spcBef>
                <a:spcPts val="600"/>
              </a:spcBef>
              <a:buFont typeface="Arial" panose="020B0604020202020204" pitchFamily="34" charset="0"/>
              <a:buChar char="•"/>
            </a:pPr>
            <a:endParaRPr lang="it-IT" dirty="0"/>
          </a:p>
        </p:txBody>
      </p:sp>
      <p:sp>
        <p:nvSpPr>
          <p:cNvPr id="5" name="Titolo 1"/>
          <p:cNvSpPr txBox="1">
            <a:spLocks/>
          </p:cNvSpPr>
          <p:nvPr/>
        </p:nvSpPr>
        <p:spPr bwMode="auto">
          <a:xfrm>
            <a:off x="170620" y="202630"/>
            <a:ext cx="7713747" cy="418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it-IT" altLang="it-IT" sz="2400" b="1" kern="1200" dirty="0">
                <a:solidFill>
                  <a:srgbClr val="29732D"/>
                </a:solidFill>
                <a:latin typeface="+mj-lt"/>
                <a:ea typeface="+mj-ea"/>
                <a:cs typeface="+mj-cs"/>
              </a:defRPr>
            </a:lvl1pPr>
            <a:lvl2pPr algn="ctr" rtl="0" eaLnBrk="0" fontAlgn="base" hangingPunct="0">
              <a:spcBef>
                <a:spcPct val="0"/>
              </a:spcBef>
              <a:spcAft>
                <a:spcPct val="0"/>
              </a:spcAft>
              <a:defRPr sz="4400">
                <a:solidFill>
                  <a:srgbClr val="015DA8"/>
                </a:solidFill>
                <a:latin typeface="Calibri" pitchFamily="34" charset="0"/>
              </a:defRPr>
            </a:lvl2pPr>
            <a:lvl3pPr algn="ctr" rtl="0" eaLnBrk="0" fontAlgn="base" hangingPunct="0">
              <a:spcBef>
                <a:spcPct val="0"/>
              </a:spcBef>
              <a:spcAft>
                <a:spcPct val="0"/>
              </a:spcAft>
              <a:defRPr sz="4400">
                <a:solidFill>
                  <a:srgbClr val="015DA8"/>
                </a:solidFill>
                <a:latin typeface="Calibri" pitchFamily="34" charset="0"/>
              </a:defRPr>
            </a:lvl3pPr>
            <a:lvl4pPr algn="ctr" rtl="0" eaLnBrk="0" fontAlgn="base" hangingPunct="0">
              <a:spcBef>
                <a:spcPct val="0"/>
              </a:spcBef>
              <a:spcAft>
                <a:spcPct val="0"/>
              </a:spcAft>
              <a:defRPr sz="4400">
                <a:solidFill>
                  <a:srgbClr val="015DA8"/>
                </a:solidFill>
                <a:latin typeface="Calibri" pitchFamily="34" charset="0"/>
              </a:defRPr>
            </a:lvl4pPr>
            <a:lvl5pPr algn="ctr" rtl="0" eaLnBrk="0" fontAlgn="base" hangingPunct="0">
              <a:spcBef>
                <a:spcPct val="0"/>
              </a:spcBef>
              <a:spcAft>
                <a:spcPct val="0"/>
              </a:spcAft>
              <a:defRPr sz="4400">
                <a:solidFill>
                  <a:srgbClr val="015DA8"/>
                </a:solidFill>
                <a:latin typeface="Calibri" pitchFamily="34" charset="0"/>
              </a:defRPr>
            </a:lvl5pPr>
            <a:lvl6pPr marL="457200" algn="ctr" rtl="0" fontAlgn="base">
              <a:spcBef>
                <a:spcPct val="0"/>
              </a:spcBef>
              <a:spcAft>
                <a:spcPct val="0"/>
              </a:spcAft>
              <a:defRPr sz="4400">
                <a:solidFill>
                  <a:srgbClr val="015DA8"/>
                </a:solidFill>
                <a:latin typeface="Calibri" pitchFamily="34" charset="0"/>
              </a:defRPr>
            </a:lvl6pPr>
            <a:lvl7pPr marL="914400" algn="ctr" rtl="0" fontAlgn="base">
              <a:spcBef>
                <a:spcPct val="0"/>
              </a:spcBef>
              <a:spcAft>
                <a:spcPct val="0"/>
              </a:spcAft>
              <a:defRPr sz="4400">
                <a:solidFill>
                  <a:srgbClr val="015DA8"/>
                </a:solidFill>
                <a:latin typeface="Calibri" pitchFamily="34" charset="0"/>
              </a:defRPr>
            </a:lvl7pPr>
            <a:lvl8pPr marL="1371600" algn="ctr" rtl="0" fontAlgn="base">
              <a:spcBef>
                <a:spcPct val="0"/>
              </a:spcBef>
              <a:spcAft>
                <a:spcPct val="0"/>
              </a:spcAft>
              <a:defRPr sz="4400">
                <a:solidFill>
                  <a:srgbClr val="015DA8"/>
                </a:solidFill>
                <a:latin typeface="Calibri" pitchFamily="34" charset="0"/>
              </a:defRPr>
            </a:lvl8pPr>
            <a:lvl9pPr marL="1828800" algn="ctr" rtl="0" fontAlgn="base">
              <a:spcBef>
                <a:spcPct val="0"/>
              </a:spcBef>
              <a:spcAft>
                <a:spcPct val="0"/>
              </a:spcAft>
              <a:defRPr sz="4400">
                <a:solidFill>
                  <a:srgbClr val="015DA8"/>
                </a:solidFill>
                <a:latin typeface="Calibri" pitchFamily="34" charset="0"/>
              </a:defRPr>
            </a:lvl9pPr>
          </a:lstStyle>
          <a:p>
            <a:pPr>
              <a:defRPr/>
            </a:pPr>
            <a:r>
              <a:rPr lang="it-IT" altLang="it-IT" dirty="0"/>
              <a:t>3. I tre pilastri della quarta rivoluzione industriale: </a:t>
            </a:r>
            <a:br>
              <a:rPr lang="it-IT" altLang="it-IT" dirty="0"/>
            </a:br>
            <a:r>
              <a:rPr lang="it-IT" altLang="it-IT" dirty="0"/>
              <a:t>lavoro</a:t>
            </a:r>
            <a:endParaRPr lang="it-IT" dirty="0"/>
          </a:p>
        </p:txBody>
      </p:sp>
      <p:sp>
        <p:nvSpPr>
          <p:cNvPr id="6" name="Segnaposto numero diapositiva 5"/>
          <p:cNvSpPr>
            <a:spLocks noGrp="1"/>
          </p:cNvSpPr>
          <p:nvPr>
            <p:ph type="sldNum" sz="quarter" idx="4294967295"/>
          </p:nvPr>
        </p:nvSpPr>
        <p:spPr>
          <a:xfrm>
            <a:off x="6758880" y="6356351"/>
            <a:ext cx="2133600" cy="365125"/>
          </a:xfrm>
        </p:spPr>
        <p:txBody>
          <a:bodyPr/>
          <a:lstStyle/>
          <a:p>
            <a:pPr>
              <a:defRPr/>
            </a:pPr>
            <a:fld id="{088B81A5-AF50-4635-A046-DE3157B98320}" type="slidenum">
              <a:rPr lang="it-IT" smtClean="0">
                <a:solidFill>
                  <a:prstClr val="black">
                    <a:tint val="75000"/>
                  </a:prstClr>
                </a:solidFill>
              </a:rPr>
              <a:pPr>
                <a:defRPr/>
              </a:pPr>
              <a:t>21</a:t>
            </a:fld>
            <a:endParaRPr lang="it-IT">
              <a:solidFill>
                <a:prstClr val="black">
                  <a:tint val="75000"/>
                </a:prstClr>
              </a:solidFill>
            </a:endParaRPr>
          </a:p>
        </p:txBody>
      </p:sp>
      <p:sp>
        <p:nvSpPr>
          <p:cNvPr id="7" name="Segnaposto piè di pagina 4"/>
          <p:cNvSpPr>
            <a:spLocks noGrp="1"/>
          </p:cNvSpPr>
          <p:nvPr>
            <p:ph type="ftr" sz="quarter" idx="3"/>
          </p:nvPr>
        </p:nvSpPr>
        <p:spPr>
          <a:xfrm>
            <a:off x="2915816" y="6383734"/>
            <a:ext cx="3680048" cy="501650"/>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it-IT" smtClean="0"/>
              <a:t>Federico Butera. Non riprodurre senza autorizzazione</a:t>
            </a:r>
            <a:endParaRPr lang="it-IT" dirty="0">
              <a:solidFill>
                <a:prstClr val="black">
                  <a:tint val="75000"/>
                </a:prstClr>
              </a:solidFill>
            </a:endParaRPr>
          </a:p>
        </p:txBody>
      </p:sp>
    </p:spTree>
    <p:extLst>
      <p:ext uri="{BB962C8B-B14F-4D97-AF65-F5344CB8AC3E}">
        <p14:creationId xmlns:p14="http://schemas.microsoft.com/office/powerpoint/2010/main" val="4282032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908720"/>
            <a:ext cx="8352928" cy="4525963"/>
          </a:xfrm>
        </p:spPr>
        <p:txBody>
          <a:bodyPr/>
          <a:lstStyle/>
          <a:p>
            <a:pPr marL="0" indent="0">
              <a:buNone/>
            </a:pPr>
            <a:r>
              <a:rPr lang="it-IT" sz="2000" b="1" i="1" dirty="0" smtClean="0">
                <a:solidFill>
                  <a:srgbClr val="29732D"/>
                </a:solidFill>
              </a:rPr>
              <a:t>Alcune professioni a larga banda</a:t>
            </a:r>
          </a:p>
          <a:p>
            <a:pPr marL="0" indent="0">
              <a:buNone/>
            </a:pPr>
            <a:r>
              <a:rPr lang="it-IT" sz="2000" b="1" dirty="0">
                <a:solidFill>
                  <a:srgbClr val="29732D"/>
                </a:solidFill>
              </a:rPr>
              <a:t/>
            </a:r>
            <a:br>
              <a:rPr lang="it-IT" sz="2000" b="1" dirty="0">
                <a:solidFill>
                  <a:srgbClr val="29732D"/>
                </a:solidFill>
              </a:rPr>
            </a:br>
            <a:r>
              <a:rPr lang="it-IT" sz="2000" b="1" dirty="0" smtClean="0">
                <a:solidFill>
                  <a:srgbClr val="29732D"/>
                </a:solidFill>
              </a:rPr>
              <a:t>b) Tecnici </a:t>
            </a:r>
            <a:r>
              <a:rPr lang="it-IT" sz="2000" b="1" dirty="0">
                <a:solidFill>
                  <a:srgbClr val="29732D"/>
                </a:solidFill>
              </a:rPr>
              <a:t>e i professional </a:t>
            </a:r>
            <a:r>
              <a:rPr lang="it-IT" sz="2000" b="1" dirty="0" smtClean="0">
                <a:solidFill>
                  <a:srgbClr val="29732D"/>
                </a:solidFill>
              </a:rPr>
              <a:t>integratori: i professionisti sociotecnici del servizio</a:t>
            </a:r>
            <a:endParaRPr lang="it-IT" sz="2000" b="1" dirty="0" smtClean="0">
              <a:solidFill>
                <a:srgbClr val="002060"/>
              </a:solidFill>
            </a:endParaRPr>
          </a:p>
          <a:p>
            <a:pPr marL="0" indent="0">
              <a:buNone/>
            </a:pPr>
            <a:r>
              <a:rPr lang="it-IT" sz="2000" b="1" dirty="0" smtClean="0">
                <a:solidFill>
                  <a:srgbClr val="002060"/>
                </a:solidFill>
              </a:rPr>
              <a:t>Figure </a:t>
            </a:r>
            <a:r>
              <a:rPr lang="it-IT" sz="2000" b="1" dirty="0">
                <a:solidFill>
                  <a:srgbClr val="002060"/>
                </a:solidFill>
              </a:rPr>
              <a:t>cruciali nello sviluppo </a:t>
            </a:r>
            <a:r>
              <a:rPr lang="it-IT" sz="2000" b="1" dirty="0" smtClean="0">
                <a:solidFill>
                  <a:srgbClr val="002060"/>
                </a:solidFill>
              </a:rPr>
              <a:t>della quarta rivoluzione industriale sono </a:t>
            </a:r>
            <a:r>
              <a:rPr lang="it-IT" sz="2000" b="1" dirty="0">
                <a:solidFill>
                  <a:srgbClr val="29732D"/>
                </a:solidFill>
              </a:rPr>
              <a:t>i </a:t>
            </a:r>
            <a:r>
              <a:rPr lang="it-IT" sz="2000" b="1" i="1" dirty="0">
                <a:solidFill>
                  <a:srgbClr val="29732D"/>
                </a:solidFill>
              </a:rPr>
              <a:t>tecnici e i </a:t>
            </a:r>
            <a:r>
              <a:rPr lang="it-IT" sz="2000" b="1" i="1" dirty="0" err="1" smtClean="0">
                <a:solidFill>
                  <a:srgbClr val="29732D"/>
                </a:solidFill>
              </a:rPr>
              <a:t>professional</a:t>
            </a:r>
            <a:r>
              <a:rPr lang="it-IT" sz="2000" b="1" i="1" dirty="0" smtClean="0">
                <a:solidFill>
                  <a:srgbClr val="29732D"/>
                </a:solidFill>
              </a:rPr>
              <a:t> integratori </a:t>
            </a:r>
            <a:r>
              <a:rPr lang="it-IT" sz="2000" b="1" dirty="0" smtClean="0">
                <a:solidFill>
                  <a:srgbClr val="002060"/>
                </a:solidFill>
              </a:rPr>
              <a:t>che </a:t>
            </a:r>
            <a:r>
              <a:rPr lang="it-IT" sz="2000" b="1" dirty="0">
                <a:solidFill>
                  <a:srgbClr val="002060"/>
                </a:solidFill>
              </a:rPr>
              <a:t>accompagnano la crescita di sistemi sociotecnici </a:t>
            </a:r>
            <a:r>
              <a:rPr lang="it-IT" sz="2000" b="1" dirty="0" smtClean="0">
                <a:solidFill>
                  <a:srgbClr val="002060"/>
                </a:solidFill>
              </a:rPr>
              <a:t>caratterizzate da</a:t>
            </a:r>
          </a:p>
          <a:p>
            <a:pPr lvl="1">
              <a:buFont typeface="Wingdings" panose="05000000000000000000" pitchFamily="2" charset="2"/>
              <a:buChar char="v"/>
            </a:pPr>
            <a:r>
              <a:rPr lang="it-IT" sz="2000" b="1" dirty="0" smtClean="0">
                <a:solidFill>
                  <a:srgbClr val="002060"/>
                </a:solidFill>
              </a:rPr>
              <a:t>Orientamento alla soddisfazione del cliente</a:t>
            </a:r>
          </a:p>
          <a:p>
            <a:pPr lvl="1">
              <a:buFont typeface="Wingdings" panose="05000000000000000000" pitchFamily="2" charset="2"/>
              <a:buChar char="v"/>
            </a:pPr>
            <a:r>
              <a:rPr lang="it-IT" sz="2000" b="1" dirty="0" smtClean="0">
                <a:solidFill>
                  <a:srgbClr val="002060"/>
                </a:solidFill>
              </a:rPr>
              <a:t>elevata complessità,</a:t>
            </a:r>
          </a:p>
          <a:p>
            <a:pPr lvl="1">
              <a:buFont typeface="Wingdings" panose="05000000000000000000" pitchFamily="2" charset="2"/>
              <a:buChar char="v"/>
            </a:pPr>
            <a:r>
              <a:rPr lang="it-IT" sz="2000" b="1" dirty="0" smtClean="0">
                <a:solidFill>
                  <a:srgbClr val="002060"/>
                </a:solidFill>
              </a:rPr>
              <a:t>interazione fra tecnologie e organizzazione</a:t>
            </a:r>
          </a:p>
          <a:p>
            <a:pPr lvl="1">
              <a:buFont typeface="Wingdings" panose="05000000000000000000" pitchFamily="2" charset="2"/>
              <a:buChar char="v"/>
            </a:pPr>
            <a:r>
              <a:rPr lang="it-IT" sz="2000" b="1" dirty="0" smtClean="0">
                <a:solidFill>
                  <a:srgbClr val="002060"/>
                </a:solidFill>
              </a:rPr>
              <a:t>frequenza di varianze e </a:t>
            </a:r>
            <a:r>
              <a:rPr lang="it-IT" sz="2000" b="1" dirty="0">
                <a:solidFill>
                  <a:srgbClr val="002060"/>
                </a:solidFill>
              </a:rPr>
              <a:t>fenomeni </a:t>
            </a:r>
            <a:r>
              <a:rPr lang="it-IT" sz="2000" b="1" dirty="0" smtClean="0">
                <a:solidFill>
                  <a:srgbClr val="002060"/>
                </a:solidFill>
              </a:rPr>
              <a:t>inaspettati</a:t>
            </a:r>
          </a:p>
          <a:p>
            <a:pPr lvl="1">
              <a:buFont typeface="Wingdings" panose="05000000000000000000" pitchFamily="2" charset="2"/>
              <a:buChar char="v"/>
            </a:pPr>
            <a:r>
              <a:rPr lang="it-IT" sz="2000" b="1" dirty="0" smtClean="0">
                <a:solidFill>
                  <a:srgbClr val="002060"/>
                </a:solidFill>
              </a:rPr>
              <a:t>esigenze </a:t>
            </a:r>
            <a:r>
              <a:rPr lang="it-IT" sz="2000" b="1" dirty="0">
                <a:solidFill>
                  <a:srgbClr val="002060"/>
                </a:solidFill>
              </a:rPr>
              <a:t>di monitoraggio </a:t>
            </a:r>
            <a:r>
              <a:rPr lang="it-IT" sz="2000" b="1" dirty="0" smtClean="0">
                <a:solidFill>
                  <a:srgbClr val="002060"/>
                </a:solidFill>
              </a:rPr>
              <a:t>e miglioramento continuo</a:t>
            </a:r>
          </a:p>
          <a:p>
            <a:pPr lvl="1">
              <a:buFont typeface="Wingdings" panose="05000000000000000000" pitchFamily="2" charset="2"/>
              <a:buChar char="v"/>
            </a:pPr>
            <a:r>
              <a:rPr lang="it-IT" sz="2000" b="1" dirty="0" smtClean="0">
                <a:solidFill>
                  <a:srgbClr val="002060"/>
                </a:solidFill>
              </a:rPr>
              <a:t>esigenze </a:t>
            </a:r>
            <a:r>
              <a:rPr lang="it-IT" sz="2000" b="1" dirty="0">
                <a:solidFill>
                  <a:srgbClr val="002060"/>
                </a:solidFill>
              </a:rPr>
              <a:t>di coinvolgimento e guida delle </a:t>
            </a:r>
            <a:r>
              <a:rPr lang="it-IT" sz="2000" b="1" dirty="0" smtClean="0">
                <a:solidFill>
                  <a:srgbClr val="002060"/>
                </a:solidFill>
              </a:rPr>
              <a:t>persone.</a:t>
            </a:r>
          </a:p>
          <a:p>
            <a:pPr marL="0" indent="0">
              <a:buNone/>
            </a:pPr>
            <a:r>
              <a:rPr lang="it-IT" sz="2000" b="1" dirty="0" smtClean="0">
                <a:solidFill>
                  <a:srgbClr val="002060"/>
                </a:solidFill>
              </a:rPr>
              <a:t>La </a:t>
            </a:r>
            <a:r>
              <a:rPr lang="it-IT" sz="2000" b="1" dirty="0">
                <a:solidFill>
                  <a:srgbClr val="002060"/>
                </a:solidFill>
              </a:rPr>
              <a:t>loro formazione sarà assicurata dagli ITS e delle Università insieme alle imprese e alle amministrazioni </a:t>
            </a:r>
            <a:endParaRPr lang="it-IT" sz="2000" b="1" dirty="0" smtClean="0">
              <a:solidFill>
                <a:srgbClr val="002060"/>
              </a:solidFill>
            </a:endParaRPr>
          </a:p>
          <a:p>
            <a:pPr marL="0" indent="0">
              <a:buNone/>
            </a:pPr>
            <a:r>
              <a:rPr lang="it-IT" sz="2000" b="1" i="1" dirty="0" smtClean="0">
                <a:solidFill>
                  <a:srgbClr val="29732D"/>
                </a:solidFill>
              </a:rPr>
              <a:t>Oggi queste figure sono identificate come consulenti di servizio, esperti </a:t>
            </a:r>
            <a:r>
              <a:rPr lang="it-IT" sz="2000" b="1" i="1" dirty="0">
                <a:solidFill>
                  <a:srgbClr val="29732D"/>
                </a:solidFill>
              </a:rPr>
              <a:t>di dominio, manutentori</a:t>
            </a:r>
            <a:r>
              <a:rPr lang="it-IT" sz="2000" b="1" i="1" dirty="0" smtClean="0">
                <a:solidFill>
                  <a:srgbClr val="29732D"/>
                </a:solidFill>
              </a:rPr>
              <a:t>, team </a:t>
            </a:r>
            <a:r>
              <a:rPr lang="it-IT" sz="2000" b="1" i="1" dirty="0">
                <a:solidFill>
                  <a:srgbClr val="29732D"/>
                </a:solidFill>
              </a:rPr>
              <a:t>leader e </a:t>
            </a:r>
            <a:r>
              <a:rPr lang="it-IT" sz="2000" b="1" i="1" dirty="0" smtClean="0">
                <a:solidFill>
                  <a:srgbClr val="29732D"/>
                </a:solidFill>
              </a:rPr>
              <a:t>altri </a:t>
            </a:r>
            <a:endParaRPr lang="it-IT" sz="2000" b="1" i="1" dirty="0">
              <a:solidFill>
                <a:srgbClr val="29732D"/>
              </a:solidFill>
            </a:endParaRPr>
          </a:p>
        </p:txBody>
      </p:sp>
      <p:sp>
        <p:nvSpPr>
          <p:cNvPr id="5" name="Titolo 1"/>
          <p:cNvSpPr txBox="1">
            <a:spLocks/>
          </p:cNvSpPr>
          <p:nvPr/>
        </p:nvSpPr>
        <p:spPr bwMode="auto">
          <a:xfrm>
            <a:off x="107504" y="116632"/>
            <a:ext cx="7642185" cy="418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it-IT" altLang="it-IT" sz="2400" b="1" kern="1200" dirty="0">
                <a:solidFill>
                  <a:srgbClr val="29732D"/>
                </a:solidFill>
                <a:latin typeface="+mj-lt"/>
                <a:ea typeface="+mj-ea"/>
                <a:cs typeface="+mj-cs"/>
              </a:defRPr>
            </a:lvl1pPr>
            <a:lvl2pPr algn="ctr" rtl="0" eaLnBrk="0" fontAlgn="base" hangingPunct="0">
              <a:spcBef>
                <a:spcPct val="0"/>
              </a:spcBef>
              <a:spcAft>
                <a:spcPct val="0"/>
              </a:spcAft>
              <a:defRPr sz="4400">
                <a:solidFill>
                  <a:srgbClr val="015DA8"/>
                </a:solidFill>
                <a:latin typeface="Calibri" pitchFamily="34" charset="0"/>
              </a:defRPr>
            </a:lvl2pPr>
            <a:lvl3pPr algn="ctr" rtl="0" eaLnBrk="0" fontAlgn="base" hangingPunct="0">
              <a:spcBef>
                <a:spcPct val="0"/>
              </a:spcBef>
              <a:spcAft>
                <a:spcPct val="0"/>
              </a:spcAft>
              <a:defRPr sz="4400">
                <a:solidFill>
                  <a:srgbClr val="015DA8"/>
                </a:solidFill>
                <a:latin typeface="Calibri" pitchFamily="34" charset="0"/>
              </a:defRPr>
            </a:lvl3pPr>
            <a:lvl4pPr algn="ctr" rtl="0" eaLnBrk="0" fontAlgn="base" hangingPunct="0">
              <a:spcBef>
                <a:spcPct val="0"/>
              </a:spcBef>
              <a:spcAft>
                <a:spcPct val="0"/>
              </a:spcAft>
              <a:defRPr sz="4400">
                <a:solidFill>
                  <a:srgbClr val="015DA8"/>
                </a:solidFill>
                <a:latin typeface="Calibri" pitchFamily="34" charset="0"/>
              </a:defRPr>
            </a:lvl4pPr>
            <a:lvl5pPr algn="ctr" rtl="0" eaLnBrk="0" fontAlgn="base" hangingPunct="0">
              <a:spcBef>
                <a:spcPct val="0"/>
              </a:spcBef>
              <a:spcAft>
                <a:spcPct val="0"/>
              </a:spcAft>
              <a:defRPr sz="4400">
                <a:solidFill>
                  <a:srgbClr val="015DA8"/>
                </a:solidFill>
                <a:latin typeface="Calibri" pitchFamily="34" charset="0"/>
              </a:defRPr>
            </a:lvl5pPr>
            <a:lvl6pPr marL="457200" algn="ctr" rtl="0" fontAlgn="base">
              <a:spcBef>
                <a:spcPct val="0"/>
              </a:spcBef>
              <a:spcAft>
                <a:spcPct val="0"/>
              </a:spcAft>
              <a:defRPr sz="4400">
                <a:solidFill>
                  <a:srgbClr val="015DA8"/>
                </a:solidFill>
                <a:latin typeface="Calibri" pitchFamily="34" charset="0"/>
              </a:defRPr>
            </a:lvl6pPr>
            <a:lvl7pPr marL="914400" algn="ctr" rtl="0" fontAlgn="base">
              <a:spcBef>
                <a:spcPct val="0"/>
              </a:spcBef>
              <a:spcAft>
                <a:spcPct val="0"/>
              </a:spcAft>
              <a:defRPr sz="4400">
                <a:solidFill>
                  <a:srgbClr val="015DA8"/>
                </a:solidFill>
                <a:latin typeface="Calibri" pitchFamily="34" charset="0"/>
              </a:defRPr>
            </a:lvl7pPr>
            <a:lvl8pPr marL="1371600" algn="ctr" rtl="0" fontAlgn="base">
              <a:spcBef>
                <a:spcPct val="0"/>
              </a:spcBef>
              <a:spcAft>
                <a:spcPct val="0"/>
              </a:spcAft>
              <a:defRPr sz="4400">
                <a:solidFill>
                  <a:srgbClr val="015DA8"/>
                </a:solidFill>
                <a:latin typeface="Calibri" pitchFamily="34" charset="0"/>
              </a:defRPr>
            </a:lvl8pPr>
            <a:lvl9pPr marL="1828800" algn="ctr" rtl="0" fontAlgn="base">
              <a:spcBef>
                <a:spcPct val="0"/>
              </a:spcBef>
              <a:spcAft>
                <a:spcPct val="0"/>
              </a:spcAft>
              <a:defRPr sz="4400">
                <a:solidFill>
                  <a:srgbClr val="015DA8"/>
                </a:solidFill>
                <a:latin typeface="Calibri" pitchFamily="34" charset="0"/>
              </a:defRPr>
            </a:lvl9pPr>
          </a:lstStyle>
          <a:p>
            <a:pPr>
              <a:defRPr/>
            </a:pPr>
            <a:r>
              <a:rPr lang="it-IT" altLang="it-IT" dirty="0" smtClean="0"/>
              <a:t>3. </a:t>
            </a:r>
            <a:r>
              <a:rPr lang="it-IT" altLang="it-IT" dirty="0"/>
              <a:t>I tre pilastri della quarta rivoluzione industriale: </a:t>
            </a:r>
            <a:br>
              <a:rPr lang="it-IT" altLang="it-IT" dirty="0"/>
            </a:br>
            <a:r>
              <a:rPr lang="it-IT" altLang="it-IT" dirty="0"/>
              <a:t>lavoro</a:t>
            </a:r>
            <a:endParaRPr lang="it-IT" dirty="0"/>
          </a:p>
        </p:txBody>
      </p:sp>
      <p:sp>
        <p:nvSpPr>
          <p:cNvPr id="6" name="Segnaposto numero diapositiva 5"/>
          <p:cNvSpPr>
            <a:spLocks noGrp="1"/>
          </p:cNvSpPr>
          <p:nvPr>
            <p:ph type="sldNum" sz="quarter" idx="4294967295"/>
          </p:nvPr>
        </p:nvSpPr>
        <p:spPr>
          <a:xfrm>
            <a:off x="6758880" y="6356351"/>
            <a:ext cx="2133600" cy="365125"/>
          </a:xfrm>
        </p:spPr>
        <p:txBody>
          <a:bodyPr/>
          <a:lstStyle/>
          <a:p>
            <a:pPr>
              <a:defRPr/>
            </a:pPr>
            <a:fld id="{088B81A5-AF50-4635-A046-DE3157B98320}" type="slidenum">
              <a:rPr lang="it-IT" smtClean="0">
                <a:solidFill>
                  <a:prstClr val="black">
                    <a:tint val="75000"/>
                  </a:prstClr>
                </a:solidFill>
              </a:rPr>
              <a:pPr>
                <a:defRPr/>
              </a:pPr>
              <a:t>22</a:t>
            </a:fld>
            <a:endParaRPr lang="it-IT">
              <a:solidFill>
                <a:prstClr val="black">
                  <a:tint val="75000"/>
                </a:prstClr>
              </a:solidFill>
            </a:endParaRPr>
          </a:p>
        </p:txBody>
      </p:sp>
      <p:sp>
        <p:nvSpPr>
          <p:cNvPr id="7" name="Segnaposto piè di pagina 4"/>
          <p:cNvSpPr>
            <a:spLocks noGrp="1"/>
          </p:cNvSpPr>
          <p:nvPr>
            <p:ph type="ftr" sz="quarter" idx="3"/>
          </p:nvPr>
        </p:nvSpPr>
        <p:spPr>
          <a:xfrm>
            <a:off x="2915816" y="6383734"/>
            <a:ext cx="3680048" cy="501650"/>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it-IT" smtClean="0"/>
              <a:t>Federico Butera. Non riprodurre senza autorizzazione</a:t>
            </a:r>
            <a:endParaRPr lang="it-IT" dirty="0">
              <a:solidFill>
                <a:prstClr val="black">
                  <a:tint val="75000"/>
                </a:prstClr>
              </a:solidFill>
            </a:endParaRPr>
          </a:p>
        </p:txBody>
      </p:sp>
    </p:spTree>
    <p:extLst>
      <p:ext uri="{BB962C8B-B14F-4D97-AF65-F5344CB8AC3E}">
        <p14:creationId xmlns:p14="http://schemas.microsoft.com/office/powerpoint/2010/main" val="193823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124744"/>
            <a:ext cx="8640960" cy="4569372"/>
          </a:xfrm>
        </p:spPr>
        <p:txBody>
          <a:bodyPr/>
          <a:lstStyle/>
          <a:p>
            <a:pPr marL="0" indent="0">
              <a:buNone/>
            </a:pPr>
            <a:r>
              <a:rPr lang="it-IT" sz="2000" b="1" i="1" dirty="0">
                <a:solidFill>
                  <a:srgbClr val="29732D"/>
                </a:solidFill>
              </a:rPr>
              <a:t>Alcune professioni a larga </a:t>
            </a:r>
            <a:r>
              <a:rPr lang="it-IT" sz="2000" b="1" i="1" dirty="0" smtClean="0">
                <a:solidFill>
                  <a:srgbClr val="29732D"/>
                </a:solidFill>
              </a:rPr>
              <a:t>banda</a:t>
            </a:r>
          </a:p>
          <a:p>
            <a:pPr marL="0" indent="0">
              <a:buNone/>
            </a:pPr>
            <a:endParaRPr lang="it-IT" b="1" i="1" dirty="0">
              <a:solidFill>
                <a:srgbClr val="29732D"/>
              </a:solidFill>
            </a:endParaRPr>
          </a:p>
          <a:p>
            <a:pPr marL="0" indent="0">
              <a:buNone/>
            </a:pPr>
            <a:r>
              <a:rPr lang="it-IT" b="1" dirty="0" smtClean="0">
                <a:solidFill>
                  <a:srgbClr val="29732D"/>
                </a:solidFill>
              </a:rPr>
              <a:t> c</a:t>
            </a:r>
            <a:r>
              <a:rPr lang="it-IT" sz="2000" b="1" dirty="0" smtClean="0">
                <a:solidFill>
                  <a:srgbClr val="29732D"/>
                </a:solidFill>
              </a:rPr>
              <a:t>) Addetti </a:t>
            </a:r>
            <a:r>
              <a:rPr lang="it-IT" sz="2000" b="1" dirty="0">
                <a:solidFill>
                  <a:srgbClr val="29732D"/>
                </a:solidFill>
              </a:rPr>
              <a:t>ai servizi </a:t>
            </a:r>
            <a:r>
              <a:rPr lang="it-IT" sz="2000" b="1" dirty="0" smtClean="0">
                <a:solidFill>
                  <a:srgbClr val="29732D"/>
                </a:solidFill>
              </a:rPr>
              <a:t>e operai</a:t>
            </a:r>
            <a:endParaRPr lang="it-IT" sz="2000" b="1" dirty="0">
              <a:solidFill>
                <a:srgbClr val="29732D"/>
              </a:solidFill>
            </a:endParaRPr>
          </a:p>
          <a:p>
            <a:pPr marL="0" indent="0">
              <a:buNone/>
            </a:pPr>
            <a:endParaRPr lang="it-IT" sz="2000" b="1" dirty="0" smtClean="0">
              <a:solidFill>
                <a:srgbClr val="002060"/>
              </a:solidFill>
            </a:endParaRPr>
          </a:p>
          <a:p>
            <a:pPr marL="0" indent="0">
              <a:buNone/>
            </a:pPr>
            <a:r>
              <a:rPr lang="it-IT" sz="2000" b="1" dirty="0">
                <a:solidFill>
                  <a:srgbClr val="002060"/>
                </a:solidFill>
              </a:rPr>
              <a:t> Gli </a:t>
            </a:r>
            <a:r>
              <a:rPr lang="it-IT" sz="2000" b="1" dirty="0">
                <a:solidFill>
                  <a:srgbClr val="29732D"/>
                </a:solidFill>
              </a:rPr>
              <a:t>addetti ai servizi </a:t>
            </a:r>
            <a:r>
              <a:rPr lang="it-IT" sz="2000" b="1" dirty="0">
                <a:solidFill>
                  <a:srgbClr val="002060"/>
                </a:solidFill>
              </a:rPr>
              <a:t>cresceranno di numero: pubblica amministrazione, sanità, banche, turismo, istruzione etc. </a:t>
            </a:r>
            <a:r>
              <a:rPr lang="it-IT" sz="2000" b="1" dirty="0" smtClean="0">
                <a:solidFill>
                  <a:srgbClr val="002060"/>
                </a:solidFill>
              </a:rPr>
              <a:t>Non più </a:t>
            </a:r>
            <a:r>
              <a:rPr lang="it-IT" sz="2000" b="1" dirty="0" err="1" smtClean="0">
                <a:solidFill>
                  <a:srgbClr val="002060"/>
                </a:solidFill>
              </a:rPr>
              <a:t>Bristow</a:t>
            </a:r>
            <a:r>
              <a:rPr lang="it-IT" sz="2000" b="1" dirty="0" smtClean="0">
                <a:solidFill>
                  <a:srgbClr val="002060"/>
                </a:solidFill>
              </a:rPr>
              <a:t> ma la loro professionalizzazione attraverso il ridisegno dei loro lavori e la  loro </a:t>
            </a:r>
            <a:r>
              <a:rPr lang="it-IT" sz="2000" b="1" dirty="0">
                <a:solidFill>
                  <a:srgbClr val="002060"/>
                </a:solidFill>
              </a:rPr>
              <a:t>qualificazione </a:t>
            </a:r>
            <a:r>
              <a:rPr lang="it-IT" sz="2000" b="1" dirty="0" smtClean="0">
                <a:solidFill>
                  <a:srgbClr val="002060"/>
                </a:solidFill>
              </a:rPr>
              <a:t> </a:t>
            </a:r>
          </a:p>
          <a:p>
            <a:pPr marL="0" indent="0">
              <a:buNone/>
            </a:pPr>
            <a:endParaRPr lang="it-IT" sz="2000" b="1" dirty="0" smtClean="0">
              <a:solidFill>
                <a:srgbClr val="002060"/>
              </a:solidFill>
            </a:endParaRPr>
          </a:p>
          <a:p>
            <a:pPr marL="0" indent="0">
              <a:buNone/>
            </a:pPr>
            <a:r>
              <a:rPr lang="it-IT" sz="2000" b="1" dirty="0" smtClean="0">
                <a:solidFill>
                  <a:srgbClr val="002060"/>
                </a:solidFill>
              </a:rPr>
              <a:t>E gli </a:t>
            </a:r>
            <a:r>
              <a:rPr lang="it-IT" sz="2000" b="1" i="1" dirty="0" smtClean="0">
                <a:solidFill>
                  <a:srgbClr val="29732D"/>
                </a:solidFill>
              </a:rPr>
              <a:t>operai</a:t>
            </a:r>
            <a:r>
              <a:rPr lang="it-IT" sz="2000" b="1" dirty="0" smtClean="0">
                <a:solidFill>
                  <a:srgbClr val="002060"/>
                </a:solidFill>
              </a:rPr>
              <a:t>? Certamente una parte delle attività operative di pura manipolazione saranno sostituite dalle tecnologie, molte operazioni saranno eliminate per l’impiego di tecnologie. Ma rimarranno necessarie figure di operatori di processo, manutentori avvezzi ad usare tecnologie informatiche e a controllare varianze. Il loro livello di formazione sarà molto più elevato: </a:t>
            </a:r>
            <a:r>
              <a:rPr lang="it-IT" sz="2000" b="1" dirty="0" smtClean="0">
                <a:solidFill>
                  <a:srgbClr val="29732D"/>
                </a:solidFill>
              </a:rPr>
              <a:t>“operai aumentati”.</a:t>
            </a:r>
          </a:p>
          <a:p>
            <a:pPr marL="0" indent="0">
              <a:buNone/>
            </a:pPr>
            <a:endParaRPr lang="it-IT" b="1" dirty="0" smtClean="0">
              <a:solidFill>
                <a:srgbClr val="002060"/>
              </a:solidFill>
            </a:endParaRPr>
          </a:p>
          <a:p>
            <a:pPr marL="0" indent="0">
              <a:buNone/>
            </a:pPr>
            <a:endParaRPr lang="it-IT" dirty="0"/>
          </a:p>
        </p:txBody>
      </p:sp>
      <p:sp>
        <p:nvSpPr>
          <p:cNvPr id="5" name="Titolo 1"/>
          <p:cNvSpPr txBox="1">
            <a:spLocks/>
          </p:cNvSpPr>
          <p:nvPr/>
        </p:nvSpPr>
        <p:spPr bwMode="auto">
          <a:xfrm>
            <a:off x="179513" y="116632"/>
            <a:ext cx="7642184" cy="418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it-IT" altLang="it-IT" sz="2400" b="1" kern="1200" dirty="0">
                <a:solidFill>
                  <a:srgbClr val="29732D"/>
                </a:solidFill>
                <a:latin typeface="+mj-lt"/>
                <a:ea typeface="+mj-ea"/>
                <a:cs typeface="+mj-cs"/>
              </a:defRPr>
            </a:lvl1pPr>
            <a:lvl2pPr algn="ctr" rtl="0" eaLnBrk="0" fontAlgn="base" hangingPunct="0">
              <a:spcBef>
                <a:spcPct val="0"/>
              </a:spcBef>
              <a:spcAft>
                <a:spcPct val="0"/>
              </a:spcAft>
              <a:defRPr sz="4400">
                <a:solidFill>
                  <a:srgbClr val="015DA8"/>
                </a:solidFill>
                <a:latin typeface="Calibri" pitchFamily="34" charset="0"/>
              </a:defRPr>
            </a:lvl2pPr>
            <a:lvl3pPr algn="ctr" rtl="0" eaLnBrk="0" fontAlgn="base" hangingPunct="0">
              <a:spcBef>
                <a:spcPct val="0"/>
              </a:spcBef>
              <a:spcAft>
                <a:spcPct val="0"/>
              </a:spcAft>
              <a:defRPr sz="4400">
                <a:solidFill>
                  <a:srgbClr val="015DA8"/>
                </a:solidFill>
                <a:latin typeface="Calibri" pitchFamily="34" charset="0"/>
              </a:defRPr>
            </a:lvl3pPr>
            <a:lvl4pPr algn="ctr" rtl="0" eaLnBrk="0" fontAlgn="base" hangingPunct="0">
              <a:spcBef>
                <a:spcPct val="0"/>
              </a:spcBef>
              <a:spcAft>
                <a:spcPct val="0"/>
              </a:spcAft>
              <a:defRPr sz="4400">
                <a:solidFill>
                  <a:srgbClr val="015DA8"/>
                </a:solidFill>
                <a:latin typeface="Calibri" pitchFamily="34" charset="0"/>
              </a:defRPr>
            </a:lvl4pPr>
            <a:lvl5pPr algn="ctr" rtl="0" eaLnBrk="0" fontAlgn="base" hangingPunct="0">
              <a:spcBef>
                <a:spcPct val="0"/>
              </a:spcBef>
              <a:spcAft>
                <a:spcPct val="0"/>
              </a:spcAft>
              <a:defRPr sz="4400">
                <a:solidFill>
                  <a:srgbClr val="015DA8"/>
                </a:solidFill>
                <a:latin typeface="Calibri" pitchFamily="34" charset="0"/>
              </a:defRPr>
            </a:lvl5pPr>
            <a:lvl6pPr marL="457200" algn="ctr" rtl="0" fontAlgn="base">
              <a:spcBef>
                <a:spcPct val="0"/>
              </a:spcBef>
              <a:spcAft>
                <a:spcPct val="0"/>
              </a:spcAft>
              <a:defRPr sz="4400">
                <a:solidFill>
                  <a:srgbClr val="015DA8"/>
                </a:solidFill>
                <a:latin typeface="Calibri" pitchFamily="34" charset="0"/>
              </a:defRPr>
            </a:lvl6pPr>
            <a:lvl7pPr marL="914400" algn="ctr" rtl="0" fontAlgn="base">
              <a:spcBef>
                <a:spcPct val="0"/>
              </a:spcBef>
              <a:spcAft>
                <a:spcPct val="0"/>
              </a:spcAft>
              <a:defRPr sz="4400">
                <a:solidFill>
                  <a:srgbClr val="015DA8"/>
                </a:solidFill>
                <a:latin typeface="Calibri" pitchFamily="34" charset="0"/>
              </a:defRPr>
            </a:lvl7pPr>
            <a:lvl8pPr marL="1371600" algn="ctr" rtl="0" fontAlgn="base">
              <a:spcBef>
                <a:spcPct val="0"/>
              </a:spcBef>
              <a:spcAft>
                <a:spcPct val="0"/>
              </a:spcAft>
              <a:defRPr sz="4400">
                <a:solidFill>
                  <a:srgbClr val="015DA8"/>
                </a:solidFill>
                <a:latin typeface="Calibri" pitchFamily="34" charset="0"/>
              </a:defRPr>
            </a:lvl8pPr>
            <a:lvl9pPr marL="1828800" algn="ctr" rtl="0" fontAlgn="base">
              <a:spcBef>
                <a:spcPct val="0"/>
              </a:spcBef>
              <a:spcAft>
                <a:spcPct val="0"/>
              </a:spcAft>
              <a:defRPr sz="4400">
                <a:solidFill>
                  <a:srgbClr val="015DA8"/>
                </a:solidFill>
                <a:latin typeface="Calibri" pitchFamily="34" charset="0"/>
              </a:defRPr>
            </a:lvl9pPr>
          </a:lstStyle>
          <a:p>
            <a:pPr>
              <a:defRPr/>
            </a:pPr>
            <a:r>
              <a:rPr lang="it-IT" altLang="it-IT" dirty="0"/>
              <a:t>3. I tre pilastri della quarta rivoluzione industriale: </a:t>
            </a:r>
            <a:br>
              <a:rPr lang="it-IT" altLang="it-IT" dirty="0"/>
            </a:br>
            <a:r>
              <a:rPr lang="it-IT" altLang="it-IT" dirty="0"/>
              <a:t>lavoro</a:t>
            </a:r>
            <a:endParaRPr lang="it-IT" dirty="0"/>
          </a:p>
        </p:txBody>
      </p:sp>
      <p:sp>
        <p:nvSpPr>
          <p:cNvPr id="6" name="Segnaposto numero diapositiva 5"/>
          <p:cNvSpPr>
            <a:spLocks noGrp="1"/>
          </p:cNvSpPr>
          <p:nvPr>
            <p:ph type="sldNum" sz="quarter" idx="4294967295"/>
          </p:nvPr>
        </p:nvSpPr>
        <p:spPr>
          <a:xfrm>
            <a:off x="6758880" y="6356351"/>
            <a:ext cx="2133600" cy="365125"/>
          </a:xfrm>
        </p:spPr>
        <p:txBody>
          <a:bodyPr/>
          <a:lstStyle/>
          <a:p>
            <a:pPr>
              <a:defRPr/>
            </a:pPr>
            <a:fld id="{088B81A5-AF50-4635-A046-DE3157B98320}" type="slidenum">
              <a:rPr lang="it-IT" smtClean="0">
                <a:solidFill>
                  <a:prstClr val="black">
                    <a:tint val="75000"/>
                  </a:prstClr>
                </a:solidFill>
              </a:rPr>
              <a:pPr>
                <a:defRPr/>
              </a:pPr>
              <a:t>23</a:t>
            </a:fld>
            <a:endParaRPr lang="it-IT">
              <a:solidFill>
                <a:prstClr val="black">
                  <a:tint val="75000"/>
                </a:prstClr>
              </a:solidFill>
            </a:endParaRPr>
          </a:p>
        </p:txBody>
      </p:sp>
      <p:sp>
        <p:nvSpPr>
          <p:cNvPr id="7" name="Segnaposto piè di pagina 4"/>
          <p:cNvSpPr>
            <a:spLocks noGrp="1"/>
          </p:cNvSpPr>
          <p:nvPr>
            <p:ph type="ftr" sz="quarter" idx="3"/>
          </p:nvPr>
        </p:nvSpPr>
        <p:spPr>
          <a:xfrm>
            <a:off x="2915816" y="6383734"/>
            <a:ext cx="3680048" cy="501650"/>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it-IT" smtClean="0"/>
              <a:t>Federico Butera. Non riprodurre senza autorizzazione</a:t>
            </a:r>
            <a:endParaRPr lang="it-IT" dirty="0">
              <a:solidFill>
                <a:prstClr val="black">
                  <a:tint val="75000"/>
                </a:prstClr>
              </a:solidFill>
            </a:endParaRPr>
          </a:p>
        </p:txBody>
      </p:sp>
    </p:spTree>
    <p:extLst>
      <p:ext uri="{BB962C8B-B14F-4D97-AF65-F5344CB8AC3E}">
        <p14:creationId xmlns:p14="http://schemas.microsoft.com/office/powerpoint/2010/main" val="1542597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251520" y="-99392"/>
            <a:ext cx="8352927" cy="1143000"/>
          </a:xfrm>
        </p:spPr>
        <p:txBody>
          <a:bodyPr/>
          <a:lstStyle/>
          <a:p>
            <a:pPr algn="l"/>
            <a:r>
              <a:rPr lang="it-IT" dirty="0" smtClean="0"/>
              <a:t>3. L’oggetto del </a:t>
            </a:r>
            <a:r>
              <a:rPr lang="it-IT" i="1" dirty="0" smtClean="0"/>
              <a:t>job design</a:t>
            </a:r>
            <a:r>
              <a:rPr lang="it-IT" dirty="0" smtClean="0"/>
              <a:t>, della progettazione del lavoro</a:t>
            </a:r>
            <a:r>
              <a:rPr lang="it-IT" b="0" dirty="0" smtClean="0"/>
              <a:t> </a:t>
            </a:r>
            <a:endParaRPr lang="it-IT" b="0" dirty="0"/>
          </a:p>
        </p:txBody>
      </p:sp>
      <p:sp>
        <p:nvSpPr>
          <p:cNvPr id="7" name="Segnaposto numero diapositiva 4"/>
          <p:cNvSpPr>
            <a:spLocks noGrp="1"/>
          </p:cNvSpPr>
          <p:nvPr>
            <p:ph type="sldNum" sz="quarter" idx="4294967295"/>
          </p:nvPr>
        </p:nvSpPr>
        <p:spPr>
          <a:xfrm>
            <a:off x="6758880" y="6356351"/>
            <a:ext cx="2133600" cy="365125"/>
          </a:xfrm>
          <a:prstGeom prst="rect">
            <a:avLst/>
          </a:prstGeom>
        </p:spPr>
        <p:txBody>
          <a:bodyPr/>
          <a:lstStyle/>
          <a:p>
            <a:pPr>
              <a:defRPr/>
            </a:pPr>
            <a:fld id="{088B81A5-AF50-4635-A046-DE3157B98320}" type="slidenum">
              <a:rPr lang="it-IT">
                <a:solidFill>
                  <a:prstClr val="black">
                    <a:tint val="75000"/>
                  </a:prstClr>
                </a:solidFill>
              </a:rPr>
              <a:pPr>
                <a:defRPr/>
              </a:pPr>
              <a:t>24</a:t>
            </a:fld>
            <a:endParaRPr lang="it-IT">
              <a:solidFill>
                <a:prstClr val="black">
                  <a:tint val="75000"/>
                </a:prstClr>
              </a:solidFill>
            </a:endParaRPr>
          </a:p>
        </p:txBody>
      </p:sp>
      <p:pic>
        <p:nvPicPr>
          <p:cNvPr id="9" name="Picture 4">
            <a:extLst>
              <a:ext uri="{FF2B5EF4-FFF2-40B4-BE49-F238E27FC236}">
                <a16:creationId xmlns="" xmlns:a16="http://schemas.microsoft.com/office/drawing/2014/main" id="{629DC917-1BDB-433F-8934-5FA6B3618C8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36811" y="1340768"/>
            <a:ext cx="7270376" cy="49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61105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908720"/>
            <a:ext cx="8640960" cy="4525963"/>
          </a:xfrm>
        </p:spPr>
        <p:txBody>
          <a:bodyPr/>
          <a:lstStyle/>
          <a:p>
            <a:pPr marL="0" indent="0">
              <a:buNone/>
            </a:pPr>
            <a:r>
              <a:rPr lang="it-IT" sz="1800" b="1" dirty="0">
                <a:solidFill>
                  <a:srgbClr val="29732D"/>
                </a:solidFill>
              </a:rPr>
              <a:t/>
            </a:r>
            <a:br>
              <a:rPr lang="it-IT" sz="1800" b="1" dirty="0">
                <a:solidFill>
                  <a:srgbClr val="29732D"/>
                </a:solidFill>
              </a:rPr>
            </a:br>
            <a:r>
              <a:rPr lang="it-IT" sz="2000" b="1" dirty="0" smtClean="0">
                <a:solidFill>
                  <a:srgbClr val="29732D"/>
                </a:solidFill>
              </a:rPr>
              <a:t>I deficit di istruzione</a:t>
            </a:r>
            <a:endParaRPr lang="it-IT" sz="2000" b="1" dirty="0">
              <a:solidFill>
                <a:srgbClr val="29732D"/>
              </a:solidFill>
            </a:endParaRPr>
          </a:p>
          <a:p>
            <a:pPr marL="0" indent="0">
              <a:buNone/>
            </a:pPr>
            <a:endParaRPr lang="it-IT" sz="2000" b="1" dirty="0" smtClean="0">
              <a:solidFill>
                <a:srgbClr val="002060"/>
              </a:solidFill>
            </a:endParaRPr>
          </a:p>
          <a:p>
            <a:pPr marL="0" indent="0">
              <a:buNone/>
            </a:pPr>
            <a:r>
              <a:rPr lang="it-IT" sz="2000" b="1" dirty="0" smtClean="0">
                <a:solidFill>
                  <a:srgbClr val="002060"/>
                </a:solidFill>
              </a:rPr>
              <a:t>Ma </a:t>
            </a:r>
            <a:r>
              <a:rPr lang="it-IT" sz="2000" b="1" dirty="0">
                <a:solidFill>
                  <a:srgbClr val="002060"/>
                </a:solidFill>
              </a:rPr>
              <a:t>la qualificazione scolastica (lauree, diplomi di istruzione terziaria) di chi dovrà andare a ricoprire vecchi e nuovi ruoli e professioni è in Italia gravemente insufficiente e registra un drammatico gap con l’Europa. </a:t>
            </a:r>
          </a:p>
          <a:p>
            <a:pPr marL="0" indent="0">
              <a:buNone/>
            </a:pPr>
            <a:endParaRPr lang="it-IT" sz="2000" b="1" dirty="0" smtClean="0">
              <a:solidFill>
                <a:srgbClr val="002060"/>
              </a:solidFill>
            </a:endParaRPr>
          </a:p>
          <a:p>
            <a:pPr marL="0" indent="0">
              <a:buNone/>
            </a:pPr>
            <a:r>
              <a:rPr lang="it-IT" sz="2000" b="1" dirty="0" smtClean="0">
                <a:solidFill>
                  <a:srgbClr val="002060"/>
                </a:solidFill>
              </a:rPr>
              <a:t>In </a:t>
            </a:r>
            <a:r>
              <a:rPr lang="it-IT" sz="2000" b="1" dirty="0">
                <a:solidFill>
                  <a:srgbClr val="002060"/>
                </a:solidFill>
              </a:rPr>
              <a:t>Italia infatti i laureati sono il </a:t>
            </a:r>
            <a:r>
              <a:rPr lang="it-IT" sz="2000" b="1" dirty="0">
                <a:solidFill>
                  <a:srgbClr val="29732D"/>
                </a:solidFill>
              </a:rPr>
              <a:t>25,3% </a:t>
            </a:r>
            <a:r>
              <a:rPr lang="it-IT" sz="2000" b="1" dirty="0">
                <a:solidFill>
                  <a:srgbClr val="002060"/>
                </a:solidFill>
              </a:rPr>
              <a:t>dei cittadini: ultimi in Europa (38,7</a:t>
            </a:r>
            <a:r>
              <a:rPr lang="it-IT" sz="2000" b="1" dirty="0" smtClean="0">
                <a:solidFill>
                  <a:srgbClr val="002060"/>
                </a:solidFill>
              </a:rPr>
              <a:t>%)</a:t>
            </a:r>
            <a:endParaRPr lang="it-IT" sz="2000" b="1" dirty="0">
              <a:solidFill>
                <a:srgbClr val="002060"/>
              </a:solidFill>
            </a:endParaRPr>
          </a:p>
          <a:p>
            <a:pPr marL="0" indent="0">
              <a:buNone/>
            </a:pPr>
            <a:endParaRPr lang="it-IT" sz="2000" b="1" dirty="0" smtClean="0">
              <a:solidFill>
                <a:srgbClr val="002060"/>
              </a:solidFill>
            </a:endParaRPr>
          </a:p>
          <a:p>
            <a:pPr marL="0" indent="0">
              <a:buNone/>
            </a:pPr>
            <a:r>
              <a:rPr lang="it-IT" sz="2000" b="1" dirty="0" smtClean="0">
                <a:solidFill>
                  <a:srgbClr val="002060"/>
                </a:solidFill>
              </a:rPr>
              <a:t>Gli </a:t>
            </a:r>
            <a:r>
              <a:rPr lang="it-IT" sz="2000" b="1" dirty="0">
                <a:solidFill>
                  <a:srgbClr val="002060"/>
                </a:solidFill>
              </a:rPr>
              <a:t>allievi degli Istituti Tecnici Superiori (ITS) sono in Italia circa 6/ 7.000 contro gli 880.000 allievi tedeschi delle equivalenti </a:t>
            </a:r>
            <a:r>
              <a:rPr lang="it-IT" sz="2000" b="1" dirty="0" err="1">
                <a:solidFill>
                  <a:srgbClr val="002060"/>
                </a:solidFill>
              </a:rPr>
              <a:t>Fachhochschule</a:t>
            </a:r>
            <a:r>
              <a:rPr lang="it-IT" sz="2000" b="1" dirty="0">
                <a:solidFill>
                  <a:srgbClr val="002060"/>
                </a:solidFill>
              </a:rPr>
              <a:t>. </a:t>
            </a:r>
            <a:endParaRPr lang="it-IT" sz="2000" b="1" dirty="0" smtClean="0">
              <a:solidFill>
                <a:srgbClr val="002060"/>
              </a:solidFill>
            </a:endParaRPr>
          </a:p>
          <a:p>
            <a:pPr marL="0" indent="0">
              <a:buNone/>
            </a:pPr>
            <a:endParaRPr lang="it-IT" sz="2000" b="1" dirty="0">
              <a:solidFill>
                <a:srgbClr val="002060"/>
              </a:solidFill>
            </a:endParaRPr>
          </a:p>
          <a:p>
            <a:pPr marL="0" indent="0">
              <a:buNone/>
            </a:pPr>
            <a:r>
              <a:rPr lang="it-IT" sz="2000" b="1" dirty="0" smtClean="0">
                <a:solidFill>
                  <a:srgbClr val="002060"/>
                </a:solidFill>
              </a:rPr>
              <a:t>Vi sono 2 milioni e 300.000 giovani che non lavorano, non studiano e non cercano lavoro.</a:t>
            </a:r>
          </a:p>
          <a:p>
            <a:pPr marL="0" indent="0">
              <a:buNone/>
            </a:pPr>
            <a:r>
              <a:rPr lang="it-IT" sz="2000" b="1" i="1" dirty="0" smtClean="0">
                <a:solidFill>
                  <a:srgbClr val="29732D"/>
                </a:solidFill>
              </a:rPr>
              <a:t>Quantità, qualità, continuità, metodologie attive e </a:t>
            </a:r>
            <a:r>
              <a:rPr lang="it-IT" sz="2000" b="1" i="1" dirty="0" err="1" smtClean="0">
                <a:solidFill>
                  <a:srgbClr val="29732D"/>
                </a:solidFill>
              </a:rPr>
              <a:t>blended</a:t>
            </a:r>
            <a:r>
              <a:rPr lang="it-IT" sz="2000" b="1" i="1" dirty="0" smtClean="0">
                <a:solidFill>
                  <a:srgbClr val="29732D"/>
                </a:solidFill>
              </a:rPr>
              <a:t> della formazione  sono cruciali</a:t>
            </a:r>
            <a:endParaRPr lang="it-IT" sz="2000" b="1" i="1" dirty="0">
              <a:solidFill>
                <a:srgbClr val="29732D"/>
              </a:solidFill>
            </a:endParaRPr>
          </a:p>
        </p:txBody>
      </p:sp>
      <p:sp>
        <p:nvSpPr>
          <p:cNvPr id="5" name="Titolo 1"/>
          <p:cNvSpPr txBox="1">
            <a:spLocks/>
          </p:cNvSpPr>
          <p:nvPr/>
        </p:nvSpPr>
        <p:spPr bwMode="auto">
          <a:xfrm>
            <a:off x="-29468" y="116632"/>
            <a:ext cx="7570177" cy="418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lang="it-IT" altLang="it-IT" sz="2400" b="1" kern="1200" dirty="0">
                <a:solidFill>
                  <a:srgbClr val="29732D"/>
                </a:solidFill>
                <a:latin typeface="+mj-lt"/>
                <a:ea typeface="+mj-ea"/>
                <a:cs typeface="+mj-cs"/>
              </a:defRPr>
            </a:lvl1pPr>
            <a:lvl2pPr algn="ctr" rtl="0" eaLnBrk="0" fontAlgn="base" hangingPunct="0">
              <a:spcBef>
                <a:spcPct val="0"/>
              </a:spcBef>
              <a:spcAft>
                <a:spcPct val="0"/>
              </a:spcAft>
              <a:defRPr sz="4400">
                <a:solidFill>
                  <a:srgbClr val="015DA8"/>
                </a:solidFill>
                <a:latin typeface="Calibri" pitchFamily="34" charset="0"/>
              </a:defRPr>
            </a:lvl2pPr>
            <a:lvl3pPr algn="ctr" rtl="0" eaLnBrk="0" fontAlgn="base" hangingPunct="0">
              <a:spcBef>
                <a:spcPct val="0"/>
              </a:spcBef>
              <a:spcAft>
                <a:spcPct val="0"/>
              </a:spcAft>
              <a:defRPr sz="4400">
                <a:solidFill>
                  <a:srgbClr val="015DA8"/>
                </a:solidFill>
                <a:latin typeface="Calibri" pitchFamily="34" charset="0"/>
              </a:defRPr>
            </a:lvl3pPr>
            <a:lvl4pPr algn="ctr" rtl="0" eaLnBrk="0" fontAlgn="base" hangingPunct="0">
              <a:spcBef>
                <a:spcPct val="0"/>
              </a:spcBef>
              <a:spcAft>
                <a:spcPct val="0"/>
              </a:spcAft>
              <a:defRPr sz="4400">
                <a:solidFill>
                  <a:srgbClr val="015DA8"/>
                </a:solidFill>
                <a:latin typeface="Calibri" pitchFamily="34" charset="0"/>
              </a:defRPr>
            </a:lvl4pPr>
            <a:lvl5pPr algn="ctr" rtl="0" eaLnBrk="0" fontAlgn="base" hangingPunct="0">
              <a:spcBef>
                <a:spcPct val="0"/>
              </a:spcBef>
              <a:spcAft>
                <a:spcPct val="0"/>
              </a:spcAft>
              <a:defRPr sz="4400">
                <a:solidFill>
                  <a:srgbClr val="015DA8"/>
                </a:solidFill>
                <a:latin typeface="Calibri" pitchFamily="34" charset="0"/>
              </a:defRPr>
            </a:lvl5pPr>
            <a:lvl6pPr marL="457200" algn="ctr" rtl="0" fontAlgn="base">
              <a:spcBef>
                <a:spcPct val="0"/>
              </a:spcBef>
              <a:spcAft>
                <a:spcPct val="0"/>
              </a:spcAft>
              <a:defRPr sz="4400">
                <a:solidFill>
                  <a:srgbClr val="015DA8"/>
                </a:solidFill>
                <a:latin typeface="Calibri" pitchFamily="34" charset="0"/>
              </a:defRPr>
            </a:lvl6pPr>
            <a:lvl7pPr marL="914400" algn="ctr" rtl="0" fontAlgn="base">
              <a:spcBef>
                <a:spcPct val="0"/>
              </a:spcBef>
              <a:spcAft>
                <a:spcPct val="0"/>
              </a:spcAft>
              <a:defRPr sz="4400">
                <a:solidFill>
                  <a:srgbClr val="015DA8"/>
                </a:solidFill>
                <a:latin typeface="Calibri" pitchFamily="34" charset="0"/>
              </a:defRPr>
            </a:lvl7pPr>
            <a:lvl8pPr marL="1371600" algn="ctr" rtl="0" fontAlgn="base">
              <a:spcBef>
                <a:spcPct val="0"/>
              </a:spcBef>
              <a:spcAft>
                <a:spcPct val="0"/>
              </a:spcAft>
              <a:defRPr sz="4400">
                <a:solidFill>
                  <a:srgbClr val="015DA8"/>
                </a:solidFill>
                <a:latin typeface="Calibri" pitchFamily="34" charset="0"/>
              </a:defRPr>
            </a:lvl8pPr>
            <a:lvl9pPr marL="1828800" algn="ctr" rtl="0" fontAlgn="base">
              <a:spcBef>
                <a:spcPct val="0"/>
              </a:spcBef>
              <a:spcAft>
                <a:spcPct val="0"/>
              </a:spcAft>
              <a:defRPr sz="4400">
                <a:solidFill>
                  <a:srgbClr val="015DA8"/>
                </a:solidFill>
                <a:latin typeface="Calibri" pitchFamily="34" charset="0"/>
              </a:defRPr>
            </a:lvl9pPr>
          </a:lstStyle>
          <a:p>
            <a:pPr lvl="0">
              <a:defRPr/>
            </a:pPr>
            <a:r>
              <a:rPr lang="it-IT" dirty="0"/>
              <a:t>4. La professionalizzazione di tutti? </a:t>
            </a:r>
            <a:endParaRPr kumimoji="0" lang="it-IT" altLang="it-IT" sz="2400" b="1" i="0" u="none" strike="noStrike" kern="1200" cap="none" spc="0" normalizeH="0" baseline="0" noProof="0" dirty="0">
              <a:ln>
                <a:noFill/>
              </a:ln>
              <a:solidFill>
                <a:srgbClr val="29732D"/>
              </a:solidFill>
              <a:effectLst/>
              <a:uLnTx/>
              <a:uFillTx/>
              <a:latin typeface="Calibri"/>
              <a:ea typeface="+mj-ea"/>
              <a:cs typeface="+mj-cs"/>
            </a:endParaRPr>
          </a:p>
        </p:txBody>
      </p:sp>
      <p:sp>
        <p:nvSpPr>
          <p:cNvPr id="7" name="Segnaposto piè di pagina 4"/>
          <p:cNvSpPr txBox="1">
            <a:spLocks/>
          </p:cNvSpPr>
          <p:nvPr/>
        </p:nvSpPr>
        <p:spPr>
          <a:xfrm>
            <a:off x="2915816" y="6383734"/>
            <a:ext cx="3680048" cy="501650"/>
          </a:xfrm>
          <a:prstGeom prst="rect">
            <a:avLst/>
          </a:prstGeom>
        </p:spPr>
        <p:txBody>
          <a:bodyPr vert="horz" lIns="91440" tIns="45720" rIns="91440" bIns="45720" rtlCol="0" anchor="ctr"/>
          <a:lstStyle>
            <a:defPPr>
              <a:defRPr lang="it-IT"/>
            </a:defPPr>
            <a:lvl1pPr marL="0" algn="ct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mtClean="0"/>
              <a:t>Federico Butera. Non riprodurre senza autorizzazione</a:t>
            </a:r>
            <a:endParaRPr lang="it-IT" dirty="0">
              <a:solidFill>
                <a:prstClr val="black">
                  <a:tint val="75000"/>
                </a:prstClr>
              </a:solidFill>
            </a:endParaRPr>
          </a:p>
        </p:txBody>
      </p:sp>
      <p:sp>
        <p:nvSpPr>
          <p:cNvPr id="8" name="Segnaposto numero diapositiva 3"/>
          <p:cNvSpPr txBox="1">
            <a:spLocks/>
          </p:cNvSpPr>
          <p:nvPr/>
        </p:nvSpPr>
        <p:spPr>
          <a:xfrm>
            <a:off x="6758880" y="6356351"/>
            <a:ext cx="2133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smtClean="0">
                <a:solidFill>
                  <a:prstClr val="black">
                    <a:tint val="75000"/>
                  </a:prstClr>
                </a:solidFill>
              </a:rPr>
              <a:t>19</a:t>
            </a:r>
            <a:endParaRPr lang="it-IT" dirty="0">
              <a:solidFill>
                <a:prstClr val="black">
                  <a:tint val="75000"/>
                </a:prstClr>
              </a:solidFill>
            </a:endParaRPr>
          </a:p>
        </p:txBody>
      </p:sp>
    </p:spTree>
    <p:extLst>
      <p:ext uri="{BB962C8B-B14F-4D97-AF65-F5344CB8AC3E}">
        <p14:creationId xmlns:p14="http://schemas.microsoft.com/office/powerpoint/2010/main" val="6198079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90264"/>
            <a:ext cx="7847865" cy="854968"/>
          </a:xfrm>
        </p:spPr>
        <p:txBody>
          <a:bodyPr/>
          <a:lstStyle/>
          <a:p>
            <a:pPr algn="l"/>
            <a:r>
              <a:rPr lang="it-IT" b="1" dirty="0" smtClean="0">
                <a:solidFill>
                  <a:srgbClr val="29732D"/>
                </a:solidFill>
              </a:rPr>
              <a:t>4. La professionalizzazione di tutti? </a:t>
            </a:r>
            <a:endParaRPr lang="it-IT" b="1" dirty="0">
              <a:solidFill>
                <a:srgbClr val="29732D"/>
              </a:solidFill>
            </a:endParaRPr>
          </a:p>
        </p:txBody>
      </p:sp>
      <p:sp>
        <p:nvSpPr>
          <p:cNvPr id="3" name="Segnaposto contenuto 2"/>
          <p:cNvSpPr>
            <a:spLocks noGrp="1"/>
          </p:cNvSpPr>
          <p:nvPr>
            <p:ph idx="1"/>
          </p:nvPr>
        </p:nvSpPr>
        <p:spPr>
          <a:xfrm>
            <a:off x="251520" y="836712"/>
            <a:ext cx="8640960" cy="4525963"/>
          </a:xfrm>
        </p:spPr>
        <p:txBody>
          <a:bodyPr/>
          <a:lstStyle/>
          <a:p>
            <a:pPr marL="0" indent="0">
              <a:buNone/>
            </a:pPr>
            <a:r>
              <a:rPr lang="it-IT" sz="2000" b="1" dirty="0">
                <a:solidFill>
                  <a:srgbClr val="002060"/>
                </a:solidFill>
              </a:rPr>
              <a:t>E’ plausibile la prospettiva di un </a:t>
            </a:r>
            <a:r>
              <a:rPr lang="it-IT" sz="2000" b="1" dirty="0">
                <a:solidFill>
                  <a:srgbClr val="29732D"/>
                </a:solidFill>
              </a:rPr>
              <a:t>“</a:t>
            </a:r>
            <a:r>
              <a:rPr lang="it-IT" sz="2400" b="1" dirty="0">
                <a:solidFill>
                  <a:srgbClr val="29732D"/>
                </a:solidFill>
              </a:rPr>
              <a:t>professionalizzazione di tutti</a:t>
            </a:r>
            <a:r>
              <a:rPr lang="it-IT" sz="2000" b="1" dirty="0" smtClean="0">
                <a:solidFill>
                  <a:srgbClr val="29732D"/>
                </a:solidFill>
              </a:rPr>
              <a:t>”,</a:t>
            </a:r>
            <a:r>
              <a:rPr lang="it-IT" sz="2000" b="1" dirty="0" smtClean="0"/>
              <a:t> </a:t>
            </a:r>
            <a:r>
              <a:rPr lang="it-IT" sz="2000" b="1" dirty="0" smtClean="0">
                <a:solidFill>
                  <a:srgbClr val="002060"/>
                </a:solidFill>
              </a:rPr>
              <a:t>non solo di manager e professionisti</a:t>
            </a:r>
            <a:r>
              <a:rPr lang="it-IT" sz="2000" b="1" dirty="0">
                <a:solidFill>
                  <a:srgbClr val="002060"/>
                </a:solidFill>
              </a:rPr>
              <a:t>. La quarta rivoluzione industriale richiede </a:t>
            </a:r>
            <a:r>
              <a:rPr lang="it-IT" sz="2000" b="1" dirty="0" smtClean="0">
                <a:solidFill>
                  <a:srgbClr val="002060"/>
                </a:solidFill>
              </a:rPr>
              <a:t>infatti che </a:t>
            </a:r>
            <a:r>
              <a:rPr lang="it-IT" sz="2000" b="1" dirty="0">
                <a:solidFill>
                  <a:srgbClr val="002060"/>
                </a:solidFill>
              </a:rPr>
              <a:t>la conoscenza appartenga anche alla persona che deve condividerla e in cui la dedizione al servizio prevale sul rispetto della gerarchia</a:t>
            </a:r>
            <a:r>
              <a:rPr lang="it-IT" sz="2000" b="1" dirty="0" smtClean="0">
                <a:solidFill>
                  <a:srgbClr val="002060"/>
                </a:solidFill>
              </a:rPr>
              <a:t>.</a:t>
            </a:r>
          </a:p>
          <a:p>
            <a:pPr marL="0" indent="0">
              <a:buNone/>
            </a:pPr>
            <a:endParaRPr lang="it-IT" sz="2000" b="1" dirty="0">
              <a:solidFill>
                <a:srgbClr val="002060"/>
              </a:solidFill>
            </a:endParaRPr>
          </a:p>
          <a:p>
            <a:pPr marL="0" indent="0">
              <a:buNone/>
            </a:pPr>
            <a:r>
              <a:rPr lang="it-IT" sz="2000" b="1" dirty="0" smtClean="0">
                <a:solidFill>
                  <a:srgbClr val="002060"/>
                </a:solidFill>
              </a:rPr>
              <a:t>L’impiegato </a:t>
            </a:r>
            <a:r>
              <a:rPr lang="it-IT" sz="2000" b="1" dirty="0">
                <a:solidFill>
                  <a:srgbClr val="002060"/>
                </a:solidFill>
              </a:rPr>
              <a:t>pubblico operativo, </a:t>
            </a:r>
            <a:r>
              <a:rPr lang="it-IT" sz="2000" b="1" dirty="0" smtClean="0">
                <a:solidFill>
                  <a:srgbClr val="002060"/>
                </a:solidFill>
              </a:rPr>
              <a:t>l’operaio </a:t>
            </a:r>
            <a:r>
              <a:rPr lang="it-IT" sz="2000" b="1" dirty="0">
                <a:solidFill>
                  <a:srgbClr val="002060"/>
                </a:solidFill>
              </a:rPr>
              <a:t>di produzione, l’addetto </a:t>
            </a:r>
            <a:r>
              <a:rPr lang="it-IT" sz="2000" b="1" dirty="0" smtClean="0">
                <a:solidFill>
                  <a:srgbClr val="002060"/>
                </a:solidFill>
              </a:rPr>
              <a:t>al call center, il </a:t>
            </a:r>
            <a:r>
              <a:rPr lang="it-IT" sz="2000" b="1" dirty="0">
                <a:solidFill>
                  <a:srgbClr val="002060"/>
                </a:solidFill>
              </a:rPr>
              <a:t>cameriere di </a:t>
            </a:r>
            <a:r>
              <a:rPr lang="it-IT" sz="2000" b="1" dirty="0" smtClean="0">
                <a:solidFill>
                  <a:srgbClr val="002060"/>
                </a:solidFill>
              </a:rPr>
              <a:t>ristorante, l’addetto </a:t>
            </a:r>
            <a:r>
              <a:rPr lang="it-IT" sz="2000" b="1" dirty="0">
                <a:solidFill>
                  <a:srgbClr val="002060"/>
                </a:solidFill>
              </a:rPr>
              <a:t>all’assistenza tecnica, </a:t>
            </a:r>
            <a:r>
              <a:rPr lang="it-IT" sz="2000" b="1" dirty="0" smtClean="0">
                <a:solidFill>
                  <a:srgbClr val="002060"/>
                </a:solidFill>
              </a:rPr>
              <a:t>la </a:t>
            </a:r>
            <a:r>
              <a:rPr lang="it-IT" sz="2000" b="1" dirty="0">
                <a:solidFill>
                  <a:srgbClr val="002060"/>
                </a:solidFill>
              </a:rPr>
              <a:t>badante </a:t>
            </a:r>
            <a:r>
              <a:rPr lang="it-IT" sz="2000" b="1" dirty="0" smtClean="0">
                <a:solidFill>
                  <a:srgbClr val="002060"/>
                </a:solidFill>
              </a:rPr>
              <a:t>svolgono lavori che creano valore economico e possono avere  un lavoro dignitoso, a </a:t>
            </a:r>
            <a:r>
              <a:rPr lang="it-IT" sz="2000" b="1" dirty="0" err="1" smtClean="0">
                <a:solidFill>
                  <a:srgbClr val="002060"/>
                </a:solidFill>
              </a:rPr>
              <a:t>decent</a:t>
            </a:r>
            <a:r>
              <a:rPr lang="it-IT" sz="2000" b="1" dirty="0" smtClean="0">
                <a:solidFill>
                  <a:srgbClr val="002060"/>
                </a:solidFill>
              </a:rPr>
              <a:t> job, ed essere aiutati ad </a:t>
            </a:r>
            <a:r>
              <a:rPr lang="it-IT" sz="2000" b="1" dirty="0">
                <a:solidFill>
                  <a:srgbClr val="002060"/>
                </a:solidFill>
              </a:rPr>
              <a:t>apprendere, a contribuire a rafforzare la propria identità lavorativa e l'identità </a:t>
            </a:r>
            <a:r>
              <a:rPr lang="it-IT" sz="2000" b="1" dirty="0" smtClean="0">
                <a:solidFill>
                  <a:srgbClr val="002060"/>
                </a:solidFill>
              </a:rPr>
              <a:t>umana.</a:t>
            </a:r>
          </a:p>
          <a:p>
            <a:pPr marL="0" indent="0">
              <a:buNone/>
            </a:pPr>
            <a:endParaRPr lang="it-IT" sz="2000" b="1" dirty="0">
              <a:solidFill>
                <a:srgbClr val="002060"/>
              </a:solidFill>
            </a:endParaRPr>
          </a:p>
          <a:p>
            <a:pPr marL="0" indent="0">
              <a:buNone/>
            </a:pPr>
            <a:r>
              <a:rPr lang="it-IT" sz="2000" b="1" dirty="0" smtClean="0">
                <a:solidFill>
                  <a:srgbClr val="002060"/>
                </a:solidFill>
              </a:rPr>
              <a:t>Occorre quindi</a:t>
            </a:r>
          </a:p>
          <a:p>
            <a:pPr marL="457200" indent="-457200">
              <a:buAutoNum type="alphaLcParenR"/>
            </a:pPr>
            <a:r>
              <a:rPr lang="it-IT" sz="2000" b="1" i="1" dirty="0" smtClean="0">
                <a:solidFill>
                  <a:srgbClr val="29732D"/>
                </a:solidFill>
              </a:rPr>
              <a:t>Progettare i </a:t>
            </a:r>
            <a:r>
              <a:rPr lang="it-IT" sz="2000" b="1" i="1" dirty="0">
                <a:solidFill>
                  <a:srgbClr val="29732D"/>
                </a:solidFill>
              </a:rPr>
              <a:t>ruoli </a:t>
            </a:r>
            <a:r>
              <a:rPr lang="it-IT" sz="2000" b="1" i="1" dirty="0" smtClean="0">
                <a:solidFill>
                  <a:srgbClr val="29732D"/>
                </a:solidFill>
              </a:rPr>
              <a:t>, a tutti i livelli, visti come </a:t>
            </a:r>
            <a:r>
              <a:rPr lang="it-IT" sz="2000" b="1" i="1" dirty="0">
                <a:solidFill>
                  <a:srgbClr val="29732D"/>
                </a:solidFill>
              </a:rPr>
              <a:t>«copioni» </a:t>
            </a:r>
            <a:r>
              <a:rPr lang="it-IT" sz="2000" b="1" i="1" dirty="0" smtClean="0">
                <a:solidFill>
                  <a:srgbClr val="29732D"/>
                </a:solidFill>
              </a:rPr>
              <a:t>che verranno </a:t>
            </a:r>
            <a:r>
              <a:rPr lang="it-IT" sz="2000" b="1" i="1" dirty="0">
                <a:solidFill>
                  <a:srgbClr val="29732D"/>
                </a:solidFill>
              </a:rPr>
              <a:t>animati, interpretati e arricchiti dagli attori reali, ossia dalle persone vere all’interno delle loro organizzazioni o del loro </a:t>
            </a:r>
            <a:r>
              <a:rPr lang="it-IT" sz="2000" b="1" i="1" dirty="0" smtClean="0">
                <a:solidFill>
                  <a:srgbClr val="29732D"/>
                </a:solidFill>
              </a:rPr>
              <a:t>contesti. </a:t>
            </a:r>
          </a:p>
          <a:p>
            <a:pPr marL="457200" indent="-457200">
              <a:buAutoNum type="alphaLcParenR"/>
            </a:pPr>
            <a:r>
              <a:rPr lang="it-IT" sz="2000" b="1" i="1" dirty="0" smtClean="0">
                <a:solidFill>
                  <a:srgbClr val="29732D"/>
                </a:solidFill>
              </a:rPr>
              <a:t>Formare in modo permanente le persone</a:t>
            </a:r>
          </a:p>
          <a:p>
            <a:pPr marL="0" indent="0">
              <a:buNone/>
            </a:pPr>
            <a:r>
              <a:rPr lang="it-IT" b="1" i="1" dirty="0" smtClean="0">
                <a:solidFill>
                  <a:srgbClr val="29732D"/>
                </a:solidFill>
              </a:rPr>
              <a:t> </a:t>
            </a:r>
            <a:endParaRPr lang="it-IT" b="1" i="1" dirty="0">
              <a:solidFill>
                <a:srgbClr val="29732D"/>
              </a:solidFill>
            </a:endParaRPr>
          </a:p>
        </p:txBody>
      </p:sp>
      <p:sp>
        <p:nvSpPr>
          <p:cNvPr id="4" name="Segnaposto numero diapositiva 3"/>
          <p:cNvSpPr>
            <a:spLocks noGrp="1"/>
          </p:cNvSpPr>
          <p:nvPr>
            <p:ph type="sldNum" sz="quarter" idx="4294967295"/>
          </p:nvPr>
        </p:nvSpPr>
        <p:spPr>
          <a:xfrm>
            <a:off x="6758880" y="6356351"/>
            <a:ext cx="2133600" cy="365125"/>
          </a:xfrm>
        </p:spPr>
        <p:txBody>
          <a:bodyPr/>
          <a:lstStyle/>
          <a:p>
            <a:pPr>
              <a:defRPr/>
            </a:pPr>
            <a:fld id="{088B81A5-AF50-4635-A046-DE3157B98320}" type="slidenum">
              <a:rPr lang="it-IT" smtClean="0">
                <a:solidFill>
                  <a:prstClr val="black">
                    <a:tint val="75000"/>
                  </a:prstClr>
                </a:solidFill>
              </a:rPr>
              <a:pPr>
                <a:defRPr/>
              </a:pPr>
              <a:t>26</a:t>
            </a:fld>
            <a:endParaRPr lang="it-IT">
              <a:solidFill>
                <a:prstClr val="black">
                  <a:tint val="75000"/>
                </a:prstClr>
              </a:solidFill>
            </a:endParaRPr>
          </a:p>
        </p:txBody>
      </p:sp>
      <p:sp>
        <p:nvSpPr>
          <p:cNvPr id="6" name="Segnaposto piè di pagina 4"/>
          <p:cNvSpPr>
            <a:spLocks noGrp="1"/>
          </p:cNvSpPr>
          <p:nvPr>
            <p:ph type="ftr" sz="quarter" idx="3"/>
          </p:nvPr>
        </p:nvSpPr>
        <p:spPr>
          <a:xfrm>
            <a:off x="2915816" y="6383734"/>
            <a:ext cx="3680048" cy="501650"/>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it-IT" dirty="0" smtClean="0"/>
              <a:t>Federico Butera. Non riprodurre senza autorizzazione</a:t>
            </a:r>
            <a:endParaRPr lang="it-IT" dirty="0">
              <a:solidFill>
                <a:prstClr val="black">
                  <a:tint val="75000"/>
                </a:prstClr>
              </a:solidFill>
            </a:endParaRPr>
          </a:p>
        </p:txBody>
      </p:sp>
    </p:spTree>
    <p:extLst>
      <p:ext uri="{BB962C8B-B14F-4D97-AF65-F5344CB8AC3E}">
        <p14:creationId xmlns:p14="http://schemas.microsoft.com/office/powerpoint/2010/main" val="3434474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504" y="548680"/>
            <a:ext cx="8722305" cy="4525963"/>
          </a:xfrm>
        </p:spPr>
        <p:txBody>
          <a:bodyPr/>
          <a:lstStyle/>
          <a:p>
            <a:pPr marL="0" indent="0">
              <a:spcBef>
                <a:spcPts val="0"/>
              </a:spcBef>
              <a:buNone/>
            </a:pPr>
            <a:r>
              <a:rPr lang="it-IT" sz="2000" b="1" dirty="0" smtClean="0">
                <a:solidFill>
                  <a:srgbClr val="29732D"/>
                </a:solidFill>
              </a:rPr>
              <a:t>Job design</a:t>
            </a:r>
          </a:p>
          <a:p>
            <a:pPr marL="0" indent="0">
              <a:spcBef>
                <a:spcPts val="0"/>
              </a:spcBef>
              <a:buNone/>
            </a:pPr>
            <a:r>
              <a:rPr lang="it-IT" sz="2000" b="1" dirty="0" smtClean="0">
                <a:solidFill>
                  <a:srgbClr val="29732D"/>
                </a:solidFill>
              </a:rPr>
              <a:t>Come </a:t>
            </a:r>
            <a:r>
              <a:rPr lang="it-IT" sz="2000" b="1" dirty="0">
                <a:solidFill>
                  <a:srgbClr val="29732D"/>
                </a:solidFill>
              </a:rPr>
              <a:t>creare contenuti di lavoro professionalizzanti e </a:t>
            </a:r>
            <a:r>
              <a:rPr lang="it-IT" sz="2000" b="1" dirty="0" smtClean="0">
                <a:solidFill>
                  <a:srgbClr val="29732D"/>
                </a:solidFill>
              </a:rPr>
              <a:t>dignitosi</a:t>
            </a:r>
          </a:p>
          <a:p>
            <a:pPr marL="0" indent="0">
              <a:spcBef>
                <a:spcPts val="0"/>
              </a:spcBef>
              <a:buNone/>
            </a:pPr>
            <a:endParaRPr lang="it-IT" sz="2000" b="1" dirty="0">
              <a:solidFill>
                <a:srgbClr val="29732D"/>
              </a:solidFill>
            </a:endParaRPr>
          </a:p>
          <a:p>
            <a:pPr>
              <a:spcBef>
                <a:spcPts val="0"/>
              </a:spcBef>
              <a:buFont typeface="Wingdings" panose="05000000000000000000" pitchFamily="2" charset="2"/>
              <a:buChar char="Ø"/>
            </a:pPr>
            <a:r>
              <a:rPr lang="it-IT" sz="2000" b="1" dirty="0" smtClean="0">
                <a:solidFill>
                  <a:srgbClr val="002060"/>
                </a:solidFill>
              </a:rPr>
              <a:t>Attività che consentano qualche grado di giudizio, </a:t>
            </a:r>
            <a:r>
              <a:rPr lang="it-IT" sz="2000" b="1" dirty="0" err="1" smtClean="0">
                <a:solidFill>
                  <a:srgbClr val="002060"/>
                </a:solidFill>
              </a:rPr>
              <a:t>maestrìa</a:t>
            </a:r>
            <a:r>
              <a:rPr lang="it-IT" sz="2000" b="1" dirty="0" smtClean="0">
                <a:solidFill>
                  <a:srgbClr val="002060"/>
                </a:solidFill>
              </a:rPr>
              <a:t>, decisioni e apprendimento</a:t>
            </a:r>
          </a:p>
          <a:p>
            <a:pPr>
              <a:spcBef>
                <a:spcPts val="0"/>
              </a:spcBef>
              <a:buFont typeface="Wingdings" panose="05000000000000000000" pitchFamily="2" charset="2"/>
              <a:buChar char="Ø"/>
            </a:pPr>
            <a:r>
              <a:rPr lang="it-IT" sz="2000" b="1" dirty="0" smtClean="0">
                <a:solidFill>
                  <a:srgbClr val="002060"/>
                </a:solidFill>
              </a:rPr>
              <a:t>Possesso di competenze tecniche (hard </a:t>
            </a:r>
            <a:r>
              <a:rPr lang="it-IT" sz="2000" b="1" dirty="0" err="1" smtClean="0">
                <a:solidFill>
                  <a:srgbClr val="002060"/>
                </a:solidFill>
              </a:rPr>
              <a:t>skills</a:t>
            </a:r>
            <a:r>
              <a:rPr lang="it-IT" sz="2000" b="1" dirty="0" smtClean="0">
                <a:solidFill>
                  <a:srgbClr val="002060"/>
                </a:solidFill>
              </a:rPr>
              <a:t>) ossia </a:t>
            </a:r>
            <a:r>
              <a:rPr lang="it-IT" sz="2000" b="1" dirty="0">
                <a:solidFill>
                  <a:srgbClr val="002060"/>
                </a:solidFill>
              </a:rPr>
              <a:t>le conoscenze di </a:t>
            </a:r>
            <a:r>
              <a:rPr lang="it-IT" sz="2000" b="1" dirty="0" smtClean="0">
                <a:solidFill>
                  <a:srgbClr val="002060"/>
                </a:solidFill>
              </a:rPr>
              <a:t>dominio e </a:t>
            </a:r>
            <a:r>
              <a:rPr lang="it-IT" sz="2000" b="1" dirty="0">
                <a:solidFill>
                  <a:srgbClr val="002060"/>
                </a:solidFill>
              </a:rPr>
              <a:t>di </a:t>
            </a:r>
            <a:r>
              <a:rPr lang="it-IT" sz="2000" b="1" dirty="0" smtClean="0">
                <a:solidFill>
                  <a:srgbClr val="002060"/>
                </a:solidFill>
              </a:rPr>
              <a:t>tecnologia; competenze sociali (soft </a:t>
            </a:r>
            <a:r>
              <a:rPr lang="it-IT" sz="2000" b="1" dirty="0" err="1" smtClean="0">
                <a:solidFill>
                  <a:srgbClr val="002060"/>
                </a:solidFill>
              </a:rPr>
              <a:t>skills</a:t>
            </a:r>
            <a:r>
              <a:rPr lang="it-IT" sz="2000" b="1" dirty="0" smtClean="0">
                <a:solidFill>
                  <a:srgbClr val="002060"/>
                </a:solidFill>
              </a:rPr>
              <a:t>) ossia </a:t>
            </a:r>
            <a:r>
              <a:rPr lang="it-IT" sz="2000" b="1" dirty="0">
                <a:solidFill>
                  <a:srgbClr val="002060"/>
                </a:solidFill>
              </a:rPr>
              <a:t>le capacità di cooperazione, comunicazione, condivisione, senso della comunità.</a:t>
            </a:r>
            <a:endParaRPr lang="it-IT" sz="2000" b="1" dirty="0" smtClean="0">
              <a:solidFill>
                <a:srgbClr val="002060"/>
              </a:solidFill>
            </a:endParaRPr>
          </a:p>
          <a:p>
            <a:pPr>
              <a:spcBef>
                <a:spcPts val="0"/>
              </a:spcBef>
              <a:buFont typeface="Wingdings" panose="05000000000000000000" pitchFamily="2" charset="2"/>
              <a:buChar char="Ø"/>
            </a:pPr>
            <a:endParaRPr lang="it-IT" sz="2000" b="1" dirty="0" smtClean="0">
              <a:solidFill>
                <a:srgbClr val="002060"/>
              </a:solidFill>
            </a:endParaRPr>
          </a:p>
          <a:p>
            <a:pPr>
              <a:spcBef>
                <a:spcPts val="0"/>
              </a:spcBef>
              <a:buFont typeface="Wingdings" panose="05000000000000000000" pitchFamily="2" charset="2"/>
              <a:buChar char="Ø"/>
            </a:pPr>
            <a:r>
              <a:rPr lang="it-IT" sz="2000" b="1" dirty="0" smtClean="0">
                <a:solidFill>
                  <a:srgbClr val="002060"/>
                </a:solidFill>
              </a:rPr>
              <a:t>Risultati misurabili</a:t>
            </a:r>
          </a:p>
          <a:p>
            <a:pPr>
              <a:spcBef>
                <a:spcPts val="0"/>
              </a:spcBef>
              <a:buFont typeface="Wingdings" panose="05000000000000000000" pitchFamily="2" charset="2"/>
              <a:buChar char="Ø"/>
            </a:pPr>
            <a:r>
              <a:rPr lang="it-IT" sz="2000" b="1" dirty="0" smtClean="0">
                <a:solidFill>
                  <a:srgbClr val="002060"/>
                </a:solidFill>
              </a:rPr>
              <a:t>Responsabilità sui servizi al cliente interno o esterno</a:t>
            </a:r>
          </a:p>
          <a:p>
            <a:pPr>
              <a:spcBef>
                <a:spcPts val="0"/>
              </a:spcBef>
              <a:buFont typeface="Wingdings" panose="05000000000000000000" pitchFamily="2" charset="2"/>
              <a:buChar char="Ø"/>
            </a:pPr>
            <a:r>
              <a:rPr lang="it-IT" sz="2000" b="1" dirty="0" smtClean="0">
                <a:solidFill>
                  <a:srgbClr val="002060"/>
                </a:solidFill>
              </a:rPr>
              <a:t>Controllo dei processi</a:t>
            </a:r>
          </a:p>
          <a:p>
            <a:pPr>
              <a:spcBef>
                <a:spcPts val="0"/>
              </a:spcBef>
              <a:buFont typeface="Wingdings" panose="05000000000000000000" pitchFamily="2" charset="2"/>
              <a:buChar char="Ø"/>
            </a:pPr>
            <a:r>
              <a:rPr lang="it-IT" sz="2000" b="1" dirty="0" smtClean="0">
                <a:solidFill>
                  <a:srgbClr val="002060"/>
                </a:solidFill>
              </a:rPr>
              <a:t>Controllo delle varianze</a:t>
            </a:r>
          </a:p>
          <a:p>
            <a:pPr>
              <a:spcBef>
                <a:spcPts val="0"/>
              </a:spcBef>
              <a:buFont typeface="Wingdings" panose="05000000000000000000" pitchFamily="2" charset="2"/>
              <a:buChar char="Ø"/>
            </a:pPr>
            <a:endParaRPr lang="it-IT" sz="2000" b="1" dirty="0">
              <a:solidFill>
                <a:srgbClr val="002060"/>
              </a:solidFill>
            </a:endParaRPr>
          </a:p>
          <a:p>
            <a:pPr>
              <a:spcBef>
                <a:spcPts val="0"/>
              </a:spcBef>
              <a:buFont typeface="Wingdings" panose="05000000000000000000" pitchFamily="2" charset="2"/>
              <a:buChar char="Ø"/>
            </a:pPr>
            <a:r>
              <a:rPr lang="it-IT" sz="2000" b="1" dirty="0" smtClean="0">
                <a:solidFill>
                  <a:srgbClr val="002060"/>
                </a:solidFill>
              </a:rPr>
              <a:t>Autonomia nei processi di cooperazione</a:t>
            </a:r>
          </a:p>
          <a:p>
            <a:pPr>
              <a:spcBef>
                <a:spcPts val="0"/>
              </a:spcBef>
              <a:buFont typeface="Wingdings" panose="05000000000000000000" pitchFamily="2" charset="2"/>
              <a:buChar char="Ø"/>
            </a:pPr>
            <a:endParaRPr lang="it-IT" sz="2000" b="1" dirty="0" smtClean="0">
              <a:solidFill>
                <a:srgbClr val="002060"/>
              </a:solidFill>
            </a:endParaRPr>
          </a:p>
          <a:p>
            <a:pPr>
              <a:spcBef>
                <a:spcPts val="0"/>
              </a:spcBef>
              <a:buFont typeface="Wingdings" panose="05000000000000000000" pitchFamily="2" charset="2"/>
              <a:buChar char="Ø"/>
            </a:pPr>
            <a:r>
              <a:rPr lang="it-IT" sz="2000" b="1" dirty="0" smtClean="0">
                <a:solidFill>
                  <a:srgbClr val="002060"/>
                </a:solidFill>
              </a:rPr>
              <a:t>Possibilità di apprendimento</a:t>
            </a:r>
          </a:p>
          <a:p>
            <a:pPr>
              <a:spcBef>
                <a:spcPts val="0"/>
              </a:spcBef>
              <a:buFont typeface="Wingdings" panose="05000000000000000000" pitchFamily="2" charset="2"/>
              <a:buChar char="Ø"/>
            </a:pPr>
            <a:r>
              <a:rPr lang="it-IT" sz="2000" b="1" dirty="0" smtClean="0">
                <a:solidFill>
                  <a:srgbClr val="002060"/>
                </a:solidFill>
              </a:rPr>
              <a:t>Possibilità di condivisione della conoscenze</a:t>
            </a:r>
          </a:p>
          <a:p>
            <a:pPr>
              <a:spcBef>
                <a:spcPts val="0"/>
              </a:spcBef>
              <a:buFont typeface="Wingdings" panose="05000000000000000000" pitchFamily="2" charset="2"/>
              <a:buChar char="Ø"/>
            </a:pPr>
            <a:endParaRPr lang="it-IT" sz="2000" b="1" dirty="0" smtClean="0">
              <a:solidFill>
                <a:srgbClr val="002060"/>
              </a:solidFill>
            </a:endParaRPr>
          </a:p>
          <a:p>
            <a:pPr>
              <a:spcBef>
                <a:spcPts val="0"/>
              </a:spcBef>
              <a:buFont typeface="Wingdings" panose="05000000000000000000" pitchFamily="2" charset="2"/>
              <a:buChar char="Ø"/>
            </a:pPr>
            <a:r>
              <a:rPr lang="it-IT" sz="2000" b="1" dirty="0" smtClean="0">
                <a:solidFill>
                  <a:srgbClr val="002060"/>
                </a:solidFill>
              </a:rPr>
              <a:t>Far parte attivamente di comunità di pratiche </a:t>
            </a:r>
          </a:p>
          <a:p>
            <a:pPr>
              <a:spcBef>
                <a:spcPts val="0"/>
              </a:spcBef>
            </a:pPr>
            <a:endParaRPr lang="it-IT" b="1" dirty="0">
              <a:solidFill>
                <a:srgbClr val="002060"/>
              </a:solidFill>
            </a:endParaRPr>
          </a:p>
        </p:txBody>
      </p:sp>
      <p:sp>
        <p:nvSpPr>
          <p:cNvPr id="5" name="Titolo 1"/>
          <p:cNvSpPr>
            <a:spLocks noGrp="1"/>
          </p:cNvSpPr>
          <p:nvPr>
            <p:ph type="title"/>
          </p:nvPr>
        </p:nvSpPr>
        <p:spPr>
          <a:xfrm>
            <a:off x="179512" y="-90264"/>
            <a:ext cx="7847865" cy="854968"/>
          </a:xfrm>
        </p:spPr>
        <p:txBody>
          <a:bodyPr/>
          <a:lstStyle/>
          <a:p>
            <a:pPr algn="l"/>
            <a:r>
              <a:rPr lang="it-IT" b="1" dirty="0" smtClean="0">
                <a:solidFill>
                  <a:srgbClr val="29732D"/>
                </a:solidFill>
              </a:rPr>
              <a:t>4. La professionalizzazione di tutti? </a:t>
            </a:r>
            <a:endParaRPr lang="it-IT" b="1" dirty="0">
              <a:solidFill>
                <a:srgbClr val="29732D"/>
              </a:solidFill>
            </a:endParaRPr>
          </a:p>
        </p:txBody>
      </p:sp>
      <p:sp>
        <p:nvSpPr>
          <p:cNvPr id="6" name="Segnaposto numero diapositiva 5"/>
          <p:cNvSpPr>
            <a:spLocks noGrp="1"/>
          </p:cNvSpPr>
          <p:nvPr>
            <p:ph type="sldNum" sz="quarter" idx="4294967295"/>
          </p:nvPr>
        </p:nvSpPr>
        <p:spPr>
          <a:xfrm>
            <a:off x="6758880" y="6356351"/>
            <a:ext cx="2133600" cy="365125"/>
          </a:xfrm>
        </p:spPr>
        <p:txBody>
          <a:bodyPr/>
          <a:lstStyle/>
          <a:p>
            <a:pPr>
              <a:defRPr/>
            </a:pPr>
            <a:fld id="{088B81A5-AF50-4635-A046-DE3157B98320}" type="slidenum">
              <a:rPr lang="it-IT" smtClean="0">
                <a:solidFill>
                  <a:prstClr val="black">
                    <a:tint val="75000"/>
                  </a:prstClr>
                </a:solidFill>
              </a:rPr>
              <a:pPr>
                <a:defRPr/>
              </a:pPr>
              <a:t>27</a:t>
            </a:fld>
            <a:endParaRPr lang="it-IT">
              <a:solidFill>
                <a:prstClr val="black">
                  <a:tint val="75000"/>
                </a:prstClr>
              </a:solidFill>
            </a:endParaRPr>
          </a:p>
        </p:txBody>
      </p:sp>
      <p:sp>
        <p:nvSpPr>
          <p:cNvPr id="7" name="Segnaposto piè di pagina 4"/>
          <p:cNvSpPr>
            <a:spLocks noGrp="1"/>
          </p:cNvSpPr>
          <p:nvPr>
            <p:ph type="ftr" sz="quarter" idx="3"/>
          </p:nvPr>
        </p:nvSpPr>
        <p:spPr>
          <a:xfrm>
            <a:off x="2915816" y="6383734"/>
            <a:ext cx="3680048" cy="501650"/>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it-IT" smtClean="0"/>
              <a:t>Federico Butera. Non riprodurre senza autorizzazione</a:t>
            </a:r>
            <a:endParaRPr lang="it-IT" dirty="0">
              <a:solidFill>
                <a:prstClr val="black">
                  <a:tint val="75000"/>
                </a:prstClr>
              </a:solidFill>
            </a:endParaRPr>
          </a:p>
        </p:txBody>
      </p:sp>
    </p:spTree>
    <p:extLst>
      <p:ext uri="{BB962C8B-B14F-4D97-AF65-F5344CB8AC3E}">
        <p14:creationId xmlns:p14="http://schemas.microsoft.com/office/powerpoint/2010/main" val="1117704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07569" y="2575562"/>
            <a:ext cx="2683564" cy="285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3491880" y="836712"/>
            <a:ext cx="5184576" cy="5909310"/>
          </a:xfrm>
          <a:prstGeom prst="rect">
            <a:avLst/>
          </a:prstGeom>
          <a:noFill/>
        </p:spPr>
        <p:txBody>
          <a:bodyPr wrap="square" rtlCol="0">
            <a:spAutoFit/>
          </a:bodyPr>
          <a:lstStyle/>
          <a:p>
            <a:pPr>
              <a:lnSpc>
                <a:spcPts val="2100"/>
              </a:lnSpc>
            </a:pPr>
            <a:r>
              <a:rPr lang="it-IT" b="1" dirty="0">
                <a:solidFill>
                  <a:srgbClr val="002060"/>
                </a:solidFill>
              </a:rPr>
              <a:t>Vita fisica</a:t>
            </a:r>
          </a:p>
          <a:p>
            <a:pPr marL="285750" indent="-285750">
              <a:lnSpc>
                <a:spcPts val="2100"/>
              </a:lnSpc>
              <a:buFont typeface="Arial" panose="020B0604020202020204" pitchFamily="34" charset="0"/>
              <a:buChar char="•"/>
            </a:pPr>
            <a:r>
              <a:rPr lang="it-IT" dirty="0">
                <a:solidFill>
                  <a:srgbClr val="002060"/>
                </a:solidFill>
              </a:rPr>
              <a:t>Antinfortunistica </a:t>
            </a:r>
          </a:p>
          <a:p>
            <a:pPr marL="285750" indent="-285750">
              <a:lnSpc>
                <a:spcPts val="2100"/>
              </a:lnSpc>
              <a:buFont typeface="Arial" panose="020B0604020202020204" pitchFamily="34" charset="0"/>
              <a:buChar char="•"/>
            </a:pPr>
            <a:r>
              <a:rPr lang="it-IT" dirty="0">
                <a:solidFill>
                  <a:srgbClr val="002060"/>
                </a:solidFill>
              </a:rPr>
              <a:t>Eliminazione di fonti di nocività</a:t>
            </a:r>
          </a:p>
          <a:p>
            <a:pPr marL="285750" indent="-285750">
              <a:lnSpc>
                <a:spcPts val="2100"/>
              </a:lnSpc>
              <a:buFont typeface="Arial" panose="020B0604020202020204" pitchFamily="34" charset="0"/>
              <a:buChar char="•"/>
            </a:pPr>
            <a:r>
              <a:rPr lang="it-IT" dirty="0">
                <a:solidFill>
                  <a:srgbClr val="002060"/>
                </a:solidFill>
              </a:rPr>
              <a:t>Ergonomia fisica </a:t>
            </a:r>
          </a:p>
          <a:p>
            <a:pPr marL="285750" indent="-285750">
              <a:lnSpc>
                <a:spcPts val="2100"/>
              </a:lnSpc>
              <a:buFont typeface="Arial" panose="020B0604020202020204" pitchFamily="34" charset="0"/>
              <a:buChar char="•"/>
            </a:pPr>
            <a:r>
              <a:rPr lang="it-IT" dirty="0">
                <a:solidFill>
                  <a:srgbClr val="002060"/>
                </a:solidFill>
              </a:rPr>
              <a:t>Welfare</a:t>
            </a:r>
          </a:p>
          <a:p>
            <a:pPr>
              <a:lnSpc>
                <a:spcPts val="2100"/>
              </a:lnSpc>
            </a:pPr>
            <a:r>
              <a:rPr lang="it-IT" b="1" dirty="0">
                <a:solidFill>
                  <a:srgbClr val="002060"/>
                </a:solidFill>
              </a:rPr>
              <a:t>Vita cognitiva</a:t>
            </a:r>
          </a:p>
          <a:p>
            <a:pPr marL="285750" indent="-285750">
              <a:lnSpc>
                <a:spcPts val="2100"/>
              </a:lnSpc>
              <a:buFont typeface="Arial" panose="020B0604020202020204" pitchFamily="34" charset="0"/>
              <a:buChar char="•"/>
            </a:pPr>
            <a:r>
              <a:rPr lang="it-IT" dirty="0">
                <a:solidFill>
                  <a:srgbClr val="002060"/>
                </a:solidFill>
              </a:rPr>
              <a:t>Ergonomia cognitiva</a:t>
            </a:r>
          </a:p>
          <a:p>
            <a:pPr marL="285750" indent="-285750">
              <a:lnSpc>
                <a:spcPts val="2100"/>
              </a:lnSpc>
              <a:buFont typeface="Arial" panose="020B0604020202020204" pitchFamily="34" charset="0"/>
              <a:buChar char="•"/>
            </a:pPr>
            <a:r>
              <a:rPr lang="it-IT" dirty="0">
                <a:solidFill>
                  <a:srgbClr val="002060"/>
                </a:solidFill>
              </a:rPr>
              <a:t>Formazione ai compiti</a:t>
            </a:r>
          </a:p>
          <a:p>
            <a:pPr>
              <a:lnSpc>
                <a:spcPts val="2100"/>
              </a:lnSpc>
            </a:pPr>
            <a:r>
              <a:rPr lang="it-IT" b="1" dirty="0">
                <a:solidFill>
                  <a:srgbClr val="002060"/>
                </a:solidFill>
              </a:rPr>
              <a:t>Vita emotiva</a:t>
            </a:r>
          </a:p>
          <a:p>
            <a:pPr marL="285750" indent="-285750">
              <a:lnSpc>
                <a:spcPts val="2100"/>
              </a:lnSpc>
              <a:buFont typeface="Arial" panose="020B0604020202020204" pitchFamily="34" charset="0"/>
              <a:buChar char="•"/>
            </a:pPr>
            <a:r>
              <a:rPr lang="it-IT" dirty="0" smtClean="0">
                <a:solidFill>
                  <a:srgbClr val="002060"/>
                </a:solidFill>
              </a:rPr>
              <a:t>No stress and </a:t>
            </a:r>
            <a:r>
              <a:rPr lang="it-IT" dirty="0" err="1" smtClean="0">
                <a:solidFill>
                  <a:srgbClr val="002060"/>
                </a:solidFill>
              </a:rPr>
              <a:t>strain</a:t>
            </a:r>
            <a:endParaRPr lang="it-IT" dirty="0" smtClean="0">
              <a:solidFill>
                <a:srgbClr val="002060"/>
              </a:solidFill>
            </a:endParaRPr>
          </a:p>
          <a:p>
            <a:pPr marL="285750" indent="-285750">
              <a:lnSpc>
                <a:spcPts val="2100"/>
              </a:lnSpc>
              <a:buFont typeface="Arial" panose="020B0604020202020204" pitchFamily="34" charset="0"/>
              <a:buChar char="•"/>
            </a:pPr>
            <a:r>
              <a:rPr lang="it-IT" dirty="0" smtClean="0">
                <a:solidFill>
                  <a:srgbClr val="002060"/>
                </a:solidFill>
              </a:rPr>
              <a:t>Dignità </a:t>
            </a:r>
            <a:r>
              <a:rPr lang="it-IT" dirty="0">
                <a:solidFill>
                  <a:srgbClr val="002060"/>
                </a:solidFill>
              </a:rPr>
              <a:t>e </a:t>
            </a:r>
            <a:r>
              <a:rPr lang="it-IT" dirty="0" smtClean="0">
                <a:solidFill>
                  <a:srgbClr val="002060"/>
                </a:solidFill>
              </a:rPr>
              <a:t>rispetto</a:t>
            </a:r>
          </a:p>
          <a:p>
            <a:pPr>
              <a:lnSpc>
                <a:spcPts val="2100"/>
              </a:lnSpc>
            </a:pPr>
            <a:r>
              <a:rPr lang="it-IT" b="1" dirty="0" smtClean="0">
                <a:solidFill>
                  <a:srgbClr val="002060"/>
                </a:solidFill>
              </a:rPr>
              <a:t>Vita </a:t>
            </a:r>
            <a:r>
              <a:rPr lang="it-IT" b="1" dirty="0">
                <a:solidFill>
                  <a:srgbClr val="002060"/>
                </a:solidFill>
              </a:rPr>
              <a:t>professionale</a:t>
            </a:r>
          </a:p>
          <a:p>
            <a:pPr marL="285750" indent="-285750">
              <a:lnSpc>
                <a:spcPts val="2100"/>
              </a:lnSpc>
              <a:buFont typeface="Arial" panose="020B0604020202020204" pitchFamily="34" charset="0"/>
              <a:buChar char="•"/>
            </a:pPr>
            <a:r>
              <a:rPr lang="it-IT" dirty="0">
                <a:solidFill>
                  <a:srgbClr val="002060"/>
                </a:solidFill>
              </a:rPr>
              <a:t>Contenuti: Responsabilità e </a:t>
            </a:r>
            <a:r>
              <a:rPr lang="it-IT" dirty="0" smtClean="0">
                <a:solidFill>
                  <a:srgbClr val="002060"/>
                </a:solidFill>
              </a:rPr>
              <a:t>visibilità sui </a:t>
            </a:r>
            <a:r>
              <a:rPr lang="it-IT" dirty="0">
                <a:solidFill>
                  <a:srgbClr val="002060"/>
                </a:solidFill>
              </a:rPr>
              <a:t>risultati; Controllo dei processi e delle varianze; autonomia</a:t>
            </a:r>
          </a:p>
          <a:p>
            <a:pPr marL="285750" indent="-285750">
              <a:lnSpc>
                <a:spcPts val="2100"/>
              </a:lnSpc>
              <a:buFont typeface="Arial" panose="020B0604020202020204" pitchFamily="34" charset="0"/>
              <a:buChar char="•"/>
            </a:pPr>
            <a:r>
              <a:rPr lang="it-IT" dirty="0">
                <a:solidFill>
                  <a:srgbClr val="002060"/>
                </a:solidFill>
              </a:rPr>
              <a:t>Retribuzione</a:t>
            </a:r>
          </a:p>
          <a:p>
            <a:pPr marL="285750" indent="-285750">
              <a:lnSpc>
                <a:spcPts val="2100"/>
              </a:lnSpc>
              <a:buFont typeface="Arial" panose="020B0604020202020204" pitchFamily="34" charset="0"/>
              <a:buChar char="•"/>
            </a:pPr>
            <a:r>
              <a:rPr lang="it-IT" dirty="0" smtClean="0">
                <a:solidFill>
                  <a:srgbClr val="002060"/>
                </a:solidFill>
              </a:rPr>
              <a:t>Formazione continua</a:t>
            </a:r>
            <a:endParaRPr lang="it-IT" dirty="0">
              <a:solidFill>
                <a:srgbClr val="002060"/>
              </a:solidFill>
            </a:endParaRPr>
          </a:p>
          <a:p>
            <a:pPr>
              <a:lnSpc>
                <a:spcPts val="2100"/>
              </a:lnSpc>
            </a:pPr>
            <a:r>
              <a:rPr lang="it-IT" b="1" dirty="0">
                <a:solidFill>
                  <a:srgbClr val="002060"/>
                </a:solidFill>
              </a:rPr>
              <a:t>Vita sociale</a:t>
            </a:r>
          </a:p>
          <a:p>
            <a:pPr marL="285750" indent="-285750">
              <a:lnSpc>
                <a:spcPts val="2100"/>
              </a:lnSpc>
              <a:buFont typeface="Arial" panose="020B0604020202020204" pitchFamily="34" charset="0"/>
              <a:buChar char="•"/>
            </a:pPr>
            <a:r>
              <a:rPr lang="it-IT" dirty="0">
                <a:solidFill>
                  <a:srgbClr val="002060"/>
                </a:solidFill>
              </a:rPr>
              <a:t>Orari e work life balance</a:t>
            </a:r>
          </a:p>
          <a:p>
            <a:pPr>
              <a:lnSpc>
                <a:spcPts val="2100"/>
              </a:lnSpc>
            </a:pPr>
            <a:r>
              <a:rPr lang="it-IT" b="1" dirty="0">
                <a:solidFill>
                  <a:srgbClr val="002060"/>
                </a:solidFill>
              </a:rPr>
              <a:t>Vita riflessiva</a:t>
            </a:r>
          </a:p>
          <a:p>
            <a:pPr marL="285750" indent="-285750">
              <a:lnSpc>
                <a:spcPts val="2100"/>
              </a:lnSpc>
              <a:buFont typeface="Arial" panose="020B0604020202020204" pitchFamily="34" charset="0"/>
              <a:buChar char="•"/>
            </a:pPr>
            <a:r>
              <a:rPr lang="it-IT" dirty="0">
                <a:solidFill>
                  <a:srgbClr val="002060"/>
                </a:solidFill>
              </a:rPr>
              <a:t>Identità professionale</a:t>
            </a:r>
          </a:p>
          <a:p>
            <a:pPr marL="285750" indent="-285750">
              <a:lnSpc>
                <a:spcPts val="2100"/>
              </a:lnSpc>
              <a:buFont typeface="Arial" panose="020B0604020202020204" pitchFamily="34" charset="0"/>
              <a:buChar char="•"/>
            </a:pPr>
            <a:r>
              <a:rPr lang="it-IT" dirty="0">
                <a:solidFill>
                  <a:srgbClr val="002060"/>
                </a:solidFill>
              </a:rPr>
              <a:t>Idea di futuro </a:t>
            </a:r>
          </a:p>
        </p:txBody>
      </p:sp>
      <p:sp>
        <p:nvSpPr>
          <p:cNvPr id="4" name="Rettangolo 3"/>
          <p:cNvSpPr/>
          <p:nvPr/>
        </p:nvSpPr>
        <p:spPr>
          <a:xfrm>
            <a:off x="251520" y="1048082"/>
            <a:ext cx="2997026" cy="923330"/>
          </a:xfrm>
          <a:prstGeom prst="rect">
            <a:avLst/>
          </a:prstGeom>
        </p:spPr>
        <p:txBody>
          <a:bodyPr wrap="square">
            <a:spAutoFit/>
          </a:bodyPr>
          <a:lstStyle/>
          <a:p>
            <a:r>
              <a:rPr lang="it-IT" b="1" dirty="0">
                <a:solidFill>
                  <a:srgbClr val="29732D"/>
                </a:solidFill>
              </a:rPr>
              <a:t>I parametri della progettazione: </a:t>
            </a:r>
            <a:endParaRPr lang="it-IT" b="1" dirty="0" smtClean="0">
              <a:solidFill>
                <a:srgbClr val="29732D"/>
              </a:solidFill>
            </a:endParaRPr>
          </a:p>
          <a:p>
            <a:r>
              <a:rPr lang="it-IT" b="1" dirty="0" smtClean="0">
                <a:solidFill>
                  <a:srgbClr val="29732D"/>
                </a:solidFill>
              </a:rPr>
              <a:t>La </a:t>
            </a:r>
            <a:r>
              <a:rPr lang="it-IT" b="1" dirty="0">
                <a:solidFill>
                  <a:srgbClr val="29732D"/>
                </a:solidFill>
              </a:rPr>
              <a:t>qualità della vita di lavoro</a:t>
            </a:r>
          </a:p>
        </p:txBody>
      </p:sp>
      <p:sp>
        <p:nvSpPr>
          <p:cNvPr id="7" name="Titolo 1"/>
          <p:cNvSpPr>
            <a:spLocks noGrp="1"/>
          </p:cNvSpPr>
          <p:nvPr>
            <p:ph type="title"/>
          </p:nvPr>
        </p:nvSpPr>
        <p:spPr>
          <a:xfrm>
            <a:off x="179512" y="-90264"/>
            <a:ext cx="7847865" cy="854968"/>
          </a:xfrm>
        </p:spPr>
        <p:txBody>
          <a:bodyPr/>
          <a:lstStyle/>
          <a:p>
            <a:pPr algn="l"/>
            <a:r>
              <a:rPr lang="it-IT" b="1" dirty="0" smtClean="0">
                <a:solidFill>
                  <a:srgbClr val="29732D"/>
                </a:solidFill>
              </a:rPr>
              <a:t>4. La professionalizzazione di tutti? </a:t>
            </a:r>
            <a:endParaRPr lang="it-IT" b="1" dirty="0">
              <a:solidFill>
                <a:srgbClr val="29732D"/>
              </a:solidFill>
            </a:endParaRPr>
          </a:p>
        </p:txBody>
      </p:sp>
      <p:sp>
        <p:nvSpPr>
          <p:cNvPr id="6" name="Segnaposto numero diapositiva 5"/>
          <p:cNvSpPr>
            <a:spLocks noGrp="1"/>
          </p:cNvSpPr>
          <p:nvPr>
            <p:ph type="sldNum" sz="quarter" idx="11"/>
          </p:nvPr>
        </p:nvSpPr>
        <p:spPr/>
        <p:txBody>
          <a:bodyPr/>
          <a:lstStyle/>
          <a:p>
            <a:pPr>
              <a:defRPr/>
            </a:pPr>
            <a:fld id="{088B81A5-AF50-4635-A046-DE3157B98320}" type="slidenum">
              <a:rPr lang="it-IT">
                <a:solidFill>
                  <a:prstClr val="black">
                    <a:tint val="75000"/>
                  </a:prstClr>
                </a:solidFill>
              </a:rPr>
              <a:pPr>
                <a:defRPr/>
              </a:pPr>
              <a:t>28</a:t>
            </a:fld>
            <a:endParaRPr lang="it-IT">
              <a:solidFill>
                <a:prstClr val="black">
                  <a:tint val="75000"/>
                </a:prstClr>
              </a:solidFill>
            </a:endParaRPr>
          </a:p>
        </p:txBody>
      </p:sp>
      <p:sp>
        <p:nvSpPr>
          <p:cNvPr id="8" name="Segnaposto piè di pagina 4"/>
          <p:cNvSpPr>
            <a:spLocks noGrp="1"/>
          </p:cNvSpPr>
          <p:nvPr>
            <p:ph type="ftr" sz="quarter" idx="3"/>
          </p:nvPr>
        </p:nvSpPr>
        <p:spPr>
          <a:xfrm>
            <a:off x="2915816" y="6383734"/>
            <a:ext cx="3680048" cy="501650"/>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it-IT" dirty="0" smtClean="0"/>
              <a:t>Federico Butera. Non riprodurre senza autorizzazione</a:t>
            </a:r>
            <a:endParaRPr lang="it-IT" dirty="0">
              <a:solidFill>
                <a:prstClr val="black">
                  <a:tint val="75000"/>
                </a:prstClr>
              </a:solidFill>
            </a:endParaRPr>
          </a:p>
        </p:txBody>
      </p:sp>
    </p:spTree>
    <p:extLst>
      <p:ext uri="{BB962C8B-B14F-4D97-AF65-F5344CB8AC3E}">
        <p14:creationId xmlns:p14="http://schemas.microsoft.com/office/powerpoint/2010/main" val="368272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16632"/>
            <a:ext cx="7570177" cy="418058"/>
          </a:xfrm>
        </p:spPr>
        <p:txBody>
          <a:bodyPr/>
          <a:lstStyle/>
          <a:p>
            <a:r>
              <a:rPr lang="it-IT" altLang="it-IT" dirty="0" smtClean="0"/>
              <a:t>4. </a:t>
            </a:r>
            <a:r>
              <a:rPr lang="it-IT" altLang="it-IT" dirty="0"/>
              <a:t>La professionalizzazione di tutti? </a:t>
            </a:r>
            <a:endParaRPr lang="it-IT" dirty="0"/>
          </a:p>
        </p:txBody>
      </p:sp>
      <p:sp>
        <p:nvSpPr>
          <p:cNvPr id="3" name="Segnaposto contenuto 2"/>
          <p:cNvSpPr>
            <a:spLocks noGrp="1"/>
          </p:cNvSpPr>
          <p:nvPr>
            <p:ph idx="1"/>
          </p:nvPr>
        </p:nvSpPr>
        <p:spPr>
          <a:xfrm>
            <a:off x="251520" y="1052736"/>
            <a:ext cx="7570177" cy="4525963"/>
          </a:xfrm>
        </p:spPr>
        <p:txBody>
          <a:bodyPr/>
          <a:lstStyle/>
          <a:p>
            <a:pPr marL="0" lvl="0" indent="0">
              <a:spcBef>
                <a:spcPts val="0"/>
              </a:spcBef>
              <a:buNone/>
            </a:pPr>
            <a:r>
              <a:rPr lang="it-IT" sz="2000" b="1" i="1" dirty="0" smtClean="0">
                <a:solidFill>
                  <a:srgbClr val="29732D"/>
                </a:solidFill>
              </a:rPr>
              <a:t>Formazione permanente</a:t>
            </a:r>
          </a:p>
          <a:p>
            <a:pPr marL="0" lvl="0" indent="0">
              <a:spcBef>
                <a:spcPts val="0"/>
              </a:spcBef>
              <a:buNone/>
            </a:pPr>
            <a:endParaRPr lang="it-IT" sz="2000" b="1" dirty="0">
              <a:solidFill>
                <a:srgbClr val="29732D"/>
              </a:solidFill>
            </a:endParaRPr>
          </a:p>
          <a:p>
            <a:pPr marL="0" lvl="0" indent="0">
              <a:spcBef>
                <a:spcPts val="0"/>
              </a:spcBef>
              <a:buNone/>
            </a:pPr>
            <a:r>
              <a:rPr lang="it-IT" sz="2000" b="1" dirty="0">
                <a:solidFill>
                  <a:srgbClr val="29732D"/>
                </a:solidFill>
              </a:rPr>
              <a:t>Come </a:t>
            </a:r>
            <a:r>
              <a:rPr lang="it-IT" sz="2000" b="1" dirty="0" smtClean="0">
                <a:solidFill>
                  <a:srgbClr val="29732D"/>
                </a:solidFill>
              </a:rPr>
              <a:t>qualificare e riqualificare</a:t>
            </a:r>
          </a:p>
          <a:p>
            <a:pPr marL="0" lvl="0" indent="0">
              <a:spcBef>
                <a:spcPts val="0"/>
              </a:spcBef>
              <a:buNone/>
            </a:pPr>
            <a:endParaRPr lang="it-IT" sz="2000" b="1" dirty="0">
              <a:solidFill>
                <a:srgbClr val="29732D"/>
              </a:solidFill>
            </a:endParaRPr>
          </a:p>
          <a:p>
            <a:pPr lvl="0">
              <a:spcBef>
                <a:spcPts val="0"/>
              </a:spcBef>
              <a:buClr>
                <a:srgbClr val="29732D"/>
              </a:buClr>
              <a:buFont typeface="Wingdings" panose="05000000000000000000" pitchFamily="2" charset="2"/>
              <a:buChar char="Ø"/>
            </a:pPr>
            <a:r>
              <a:rPr lang="it-IT" sz="2000" b="1" dirty="0" smtClean="0">
                <a:solidFill>
                  <a:srgbClr val="29732D"/>
                </a:solidFill>
              </a:rPr>
              <a:t>Riqualificare la formazione professionale (IP, IT, ITS)</a:t>
            </a:r>
          </a:p>
          <a:p>
            <a:pPr lvl="0">
              <a:spcBef>
                <a:spcPts val="0"/>
              </a:spcBef>
              <a:buClr>
                <a:srgbClr val="29732D"/>
              </a:buClr>
              <a:buFont typeface="Wingdings" panose="05000000000000000000" pitchFamily="2" charset="2"/>
              <a:buChar char="Ø"/>
            </a:pPr>
            <a:r>
              <a:rPr lang="it-IT" sz="2000" b="1" dirty="0" smtClean="0">
                <a:solidFill>
                  <a:srgbClr val="29732D"/>
                </a:solidFill>
              </a:rPr>
              <a:t>Formazione permanente su hard e soft </a:t>
            </a:r>
            <a:r>
              <a:rPr lang="it-IT" sz="2000" b="1" dirty="0" err="1" smtClean="0">
                <a:solidFill>
                  <a:srgbClr val="29732D"/>
                </a:solidFill>
              </a:rPr>
              <a:t>skills</a:t>
            </a:r>
            <a:endParaRPr lang="it-IT" sz="2000" b="1" dirty="0" smtClean="0">
              <a:solidFill>
                <a:srgbClr val="29732D"/>
              </a:solidFill>
            </a:endParaRPr>
          </a:p>
          <a:p>
            <a:pPr lvl="0">
              <a:spcBef>
                <a:spcPts val="0"/>
              </a:spcBef>
              <a:buClr>
                <a:srgbClr val="29732D"/>
              </a:buClr>
              <a:buFont typeface="Wingdings" panose="05000000000000000000" pitchFamily="2" charset="2"/>
              <a:buChar char="Ø"/>
            </a:pPr>
            <a:r>
              <a:rPr lang="it-IT" sz="2000" b="1" dirty="0" smtClean="0">
                <a:solidFill>
                  <a:srgbClr val="29732D"/>
                </a:solidFill>
              </a:rPr>
              <a:t>Formazione digitale</a:t>
            </a:r>
          </a:p>
          <a:p>
            <a:pPr lvl="0">
              <a:spcBef>
                <a:spcPts val="0"/>
              </a:spcBef>
              <a:buClr>
                <a:srgbClr val="29732D"/>
              </a:buClr>
              <a:buFont typeface="Wingdings" panose="05000000000000000000" pitchFamily="2" charset="2"/>
              <a:buChar char="Ø"/>
            </a:pPr>
            <a:r>
              <a:rPr lang="it-IT" sz="2000" b="1" dirty="0" smtClean="0">
                <a:solidFill>
                  <a:srgbClr val="29732D"/>
                </a:solidFill>
              </a:rPr>
              <a:t>On the job training</a:t>
            </a:r>
          </a:p>
          <a:p>
            <a:pPr lvl="0">
              <a:spcBef>
                <a:spcPts val="0"/>
              </a:spcBef>
              <a:buClr>
                <a:srgbClr val="29732D"/>
              </a:buClr>
              <a:buFont typeface="Wingdings" panose="05000000000000000000" pitchFamily="2" charset="2"/>
              <a:buChar char="Ø"/>
            </a:pPr>
            <a:r>
              <a:rPr lang="it-IT" sz="2000" b="1" dirty="0" smtClean="0">
                <a:solidFill>
                  <a:srgbClr val="29732D"/>
                </a:solidFill>
              </a:rPr>
              <a:t>Formazione </a:t>
            </a:r>
            <a:r>
              <a:rPr lang="it-IT" sz="2000" b="1" dirty="0" err="1" smtClean="0">
                <a:solidFill>
                  <a:srgbClr val="29732D"/>
                </a:solidFill>
              </a:rPr>
              <a:t>blended</a:t>
            </a:r>
            <a:endParaRPr lang="it-IT" sz="2000" b="1" dirty="0" smtClean="0">
              <a:solidFill>
                <a:srgbClr val="29732D"/>
              </a:solidFill>
            </a:endParaRPr>
          </a:p>
          <a:p>
            <a:pPr lvl="0">
              <a:spcBef>
                <a:spcPts val="0"/>
              </a:spcBef>
              <a:buClr>
                <a:srgbClr val="29732D"/>
              </a:buClr>
              <a:buFont typeface="Wingdings" panose="05000000000000000000" pitchFamily="2" charset="2"/>
              <a:buChar char="Ø"/>
            </a:pPr>
            <a:r>
              <a:rPr lang="it-IT" sz="2000" b="1" dirty="0" smtClean="0">
                <a:solidFill>
                  <a:srgbClr val="29732D"/>
                </a:solidFill>
              </a:rPr>
              <a:t>E-learning</a:t>
            </a:r>
          </a:p>
          <a:p>
            <a:pPr lvl="0">
              <a:spcBef>
                <a:spcPts val="0"/>
              </a:spcBef>
              <a:buClr>
                <a:srgbClr val="29732D"/>
              </a:buClr>
              <a:buFont typeface="Wingdings" panose="05000000000000000000" pitchFamily="2" charset="2"/>
              <a:buChar char="Ø"/>
            </a:pPr>
            <a:r>
              <a:rPr lang="it-IT" sz="2000" b="1" dirty="0" err="1" smtClean="0">
                <a:solidFill>
                  <a:srgbClr val="29732D"/>
                </a:solidFill>
              </a:rPr>
              <a:t>Gamification</a:t>
            </a:r>
            <a:r>
              <a:rPr lang="it-IT" sz="2000" b="1" dirty="0" smtClean="0">
                <a:solidFill>
                  <a:srgbClr val="29732D"/>
                </a:solidFill>
              </a:rPr>
              <a:t> </a:t>
            </a:r>
          </a:p>
          <a:p>
            <a:pPr lvl="0">
              <a:spcBef>
                <a:spcPts val="0"/>
              </a:spcBef>
              <a:buClr>
                <a:srgbClr val="29732D"/>
              </a:buClr>
              <a:buFont typeface="Wingdings" panose="05000000000000000000" pitchFamily="2" charset="2"/>
              <a:buChar char="Ø"/>
            </a:pPr>
            <a:r>
              <a:rPr lang="it-IT" sz="2000" b="1" dirty="0" err="1" smtClean="0">
                <a:solidFill>
                  <a:srgbClr val="29732D"/>
                </a:solidFill>
              </a:rPr>
              <a:t>etc</a:t>
            </a:r>
            <a:endParaRPr lang="it-IT" sz="2000" b="1" dirty="0">
              <a:solidFill>
                <a:srgbClr val="29732D"/>
              </a:solidFill>
            </a:endParaRPr>
          </a:p>
        </p:txBody>
      </p:sp>
      <p:sp>
        <p:nvSpPr>
          <p:cNvPr id="4" name="Segnaposto piè di pagina 4"/>
          <p:cNvSpPr>
            <a:spLocks noGrp="1"/>
          </p:cNvSpPr>
          <p:nvPr>
            <p:ph type="ftr" sz="quarter" idx="3"/>
          </p:nvPr>
        </p:nvSpPr>
        <p:spPr>
          <a:xfrm>
            <a:off x="2915816" y="6383734"/>
            <a:ext cx="3680048" cy="501650"/>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it-IT" dirty="0" smtClean="0"/>
              <a:t>Federico Butera. Non riprodurre senza autorizzazione</a:t>
            </a:r>
            <a:endParaRPr lang="it-IT" dirty="0">
              <a:solidFill>
                <a:prstClr val="black">
                  <a:tint val="75000"/>
                </a:prstClr>
              </a:solidFill>
            </a:endParaRPr>
          </a:p>
        </p:txBody>
      </p:sp>
      <p:sp>
        <p:nvSpPr>
          <p:cNvPr id="5" name="Segnaposto numero diapositiva 3"/>
          <p:cNvSpPr txBox="1">
            <a:spLocks/>
          </p:cNvSpPr>
          <p:nvPr/>
        </p:nvSpPr>
        <p:spPr>
          <a:xfrm>
            <a:off x="6758880" y="6356351"/>
            <a:ext cx="2133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smtClean="0">
                <a:solidFill>
                  <a:prstClr val="black">
                    <a:tint val="75000"/>
                  </a:prstClr>
                </a:solidFill>
              </a:rPr>
              <a:t>22</a:t>
            </a:r>
            <a:endParaRPr lang="it-IT" dirty="0">
              <a:solidFill>
                <a:prstClr val="black">
                  <a:tint val="75000"/>
                </a:prstClr>
              </a:solidFill>
            </a:endParaRPr>
          </a:p>
        </p:txBody>
      </p:sp>
    </p:spTree>
    <p:extLst>
      <p:ext uri="{BB962C8B-B14F-4D97-AF65-F5344CB8AC3E}">
        <p14:creationId xmlns:p14="http://schemas.microsoft.com/office/powerpoint/2010/main" val="4135079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847" y="116632"/>
            <a:ext cx="7570177" cy="418058"/>
          </a:xfrm>
        </p:spPr>
        <p:txBody>
          <a:bodyPr/>
          <a:lstStyle/>
          <a:p>
            <a:r>
              <a:rPr lang="it-IT" dirty="0" smtClean="0"/>
              <a:t>1. I principali tipi di soluzioni  proposte , oltre la legislazione</a:t>
            </a:r>
            <a:endParaRPr lang="it-IT" dirty="0"/>
          </a:p>
        </p:txBody>
      </p:sp>
      <p:sp>
        <p:nvSpPr>
          <p:cNvPr id="3" name="Segnaposto contenuto 2"/>
          <p:cNvSpPr>
            <a:spLocks noGrp="1"/>
          </p:cNvSpPr>
          <p:nvPr>
            <p:ph idx="1"/>
          </p:nvPr>
        </p:nvSpPr>
        <p:spPr>
          <a:xfrm>
            <a:off x="239006" y="764704"/>
            <a:ext cx="8650297" cy="4525963"/>
          </a:xfrm>
        </p:spPr>
        <p:txBody>
          <a:bodyPr/>
          <a:lstStyle/>
          <a:p>
            <a:pPr marL="0" indent="0">
              <a:spcBef>
                <a:spcPts val="600"/>
              </a:spcBef>
              <a:buNone/>
            </a:pPr>
            <a:r>
              <a:rPr lang="it-IT" sz="2000" b="1" dirty="0" smtClean="0">
                <a:solidFill>
                  <a:srgbClr val="002060"/>
                </a:solidFill>
              </a:rPr>
              <a:t> A completare e integrare la legislazione, sono stati proposti diversi tipi di soluzioni</a:t>
            </a:r>
          </a:p>
          <a:p>
            <a:pPr>
              <a:spcBef>
                <a:spcPts val="600"/>
              </a:spcBef>
            </a:pPr>
            <a:r>
              <a:rPr lang="it-IT" sz="2000" b="1" dirty="0" smtClean="0">
                <a:solidFill>
                  <a:srgbClr val="002060"/>
                </a:solidFill>
              </a:rPr>
              <a:t>Negli </a:t>
            </a:r>
            <a:r>
              <a:rPr lang="it-IT" sz="2000" b="1" dirty="0">
                <a:solidFill>
                  <a:srgbClr val="002060"/>
                </a:solidFill>
              </a:rPr>
              <a:t>anni 80 </a:t>
            </a:r>
            <a:r>
              <a:rPr lang="it-IT" sz="2000" b="1" dirty="0" smtClean="0">
                <a:solidFill>
                  <a:srgbClr val="002060"/>
                </a:solidFill>
              </a:rPr>
              <a:t>, per potenziare l’azione organizzativa nasce</a:t>
            </a:r>
            <a:r>
              <a:rPr lang="it-IT" sz="2000" b="1" dirty="0" smtClean="0"/>
              <a:t> l’approccio </a:t>
            </a:r>
            <a:r>
              <a:rPr lang="it-IT" sz="2000" b="1" dirty="0">
                <a:solidFill>
                  <a:srgbClr val="29732D"/>
                </a:solidFill>
              </a:rPr>
              <a:t>New Public Management (NPM</a:t>
            </a:r>
            <a:r>
              <a:rPr lang="it-IT" sz="2000" b="1" dirty="0" smtClean="0">
                <a:solidFill>
                  <a:srgbClr val="002060"/>
                </a:solidFill>
              </a:rPr>
              <a:t>), dando </a:t>
            </a:r>
            <a:r>
              <a:rPr lang="it-IT" sz="2000" b="1" dirty="0">
                <a:solidFill>
                  <a:srgbClr val="002060"/>
                </a:solidFill>
              </a:rPr>
              <a:t>ai manager pubblici maggiore autonomia e </a:t>
            </a:r>
            <a:r>
              <a:rPr lang="it-IT" sz="2000" b="1" dirty="0" smtClean="0">
                <a:solidFill>
                  <a:srgbClr val="002060"/>
                </a:solidFill>
              </a:rPr>
              <a:t>responsabilità come nel privato, </a:t>
            </a:r>
            <a:r>
              <a:rPr lang="it-IT" sz="2000" b="1" dirty="0">
                <a:solidFill>
                  <a:srgbClr val="002060"/>
                </a:solidFill>
              </a:rPr>
              <a:t>sviluppando indicatori e procedure di controllo </a:t>
            </a:r>
            <a:r>
              <a:rPr lang="it-IT" sz="2000" b="1" dirty="0" smtClean="0">
                <a:solidFill>
                  <a:srgbClr val="002060"/>
                </a:solidFill>
              </a:rPr>
              <a:t>delle prestazioni (</a:t>
            </a:r>
            <a:r>
              <a:rPr lang="it-IT" sz="2000" b="1" dirty="0">
                <a:solidFill>
                  <a:srgbClr val="002060"/>
                </a:solidFill>
              </a:rPr>
              <a:t>Hood, 1991</a:t>
            </a:r>
            <a:r>
              <a:rPr lang="it-IT" sz="2000" b="1" dirty="0" smtClean="0">
                <a:solidFill>
                  <a:srgbClr val="002060"/>
                </a:solidFill>
              </a:rPr>
              <a:t>). La </a:t>
            </a:r>
            <a:r>
              <a:rPr lang="it-IT" sz="2000" b="1" dirty="0">
                <a:solidFill>
                  <a:srgbClr val="29732D"/>
                </a:solidFill>
              </a:rPr>
              <a:t>trasformazione dei "burocrati" in "manager pubblici" </a:t>
            </a:r>
            <a:r>
              <a:rPr lang="it-IT" sz="2000" b="1" dirty="0" smtClean="0">
                <a:solidFill>
                  <a:srgbClr val="002060"/>
                </a:solidFill>
              </a:rPr>
              <a:t> </a:t>
            </a:r>
            <a:r>
              <a:rPr lang="it-IT" sz="2000" b="1" dirty="0">
                <a:solidFill>
                  <a:srgbClr val="002060"/>
                </a:solidFill>
              </a:rPr>
              <a:t>nei paesi europei </a:t>
            </a:r>
            <a:r>
              <a:rPr lang="it-IT" sz="2000" b="1" dirty="0" smtClean="0">
                <a:solidFill>
                  <a:srgbClr val="002060"/>
                </a:solidFill>
              </a:rPr>
              <a:t>è stata buona </a:t>
            </a:r>
            <a:r>
              <a:rPr lang="it-IT" sz="2000" b="1" dirty="0">
                <a:solidFill>
                  <a:srgbClr val="002060"/>
                </a:solidFill>
              </a:rPr>
              <a:t>nei paesi anglosassoni, bassa in Germania e Italia</a:t>
            </a:r>
            <a:r>
              <a:rPr lang="it-IT" sz="2000" b="1" dirty="0" smtClean="0">
                <a:solidFill>
                  <a:srgbClr val="002060"/>
                </a:solidFill>
              </a:rPr>
              <a:t>. </a:t>
            </a:r>
            <a:r>
              <a:rPr lang="it-IT" sz="2000" b="1" dirty="0" err="1">
                <a:solidFill>
                  <a:srgbClr val="002060"/>
                </a:solidFill>
              </a:rPr>
              <a:t>Farnham</a:t>
            </a:r>
            <a:r>
              <a:rPr lang="it-IT" sz="2000" b="1" dirty="0">
                <a:solidFill>
                  <a:srgbClr val="002060"/>
                </a:solidFill>
              </a:rPr>
              <a:t> (1996) </a:t>
            </a:r>
            <a:r>
              <a:rPr lang="it-IT" sz="2000" b="1" dirty="0" smtClean="0">
                <a:solidFill>
                  <a:srgbClr val="002060"/>
                </a:solidFill>
              </a:rPr>
              <a:t>lo addebita </a:t>
            </a:r>
            <a:r>
              <a:rPr lang="it-IT" sz="2000" b="1" dirty="0">
                <a:solidFill>
                  <a:srgbClr val="002060"/>
                </a:solidFill>
              </a:rPr>
              <a:t>al diritto amministrativo </a:t>
            </a:r>
            <a:r>
              <a:rPr lang="it-IT" sz="2000" b="1" dirty="0" smtClean="0">
                <a:solidFill>
                  <a:srgbClr val="002060"/>
                </a:solidFill>
              </a:rPr>
              <a:t> </a:t>
            </a:r>
            <a:endParaRPr lang="it-IT" sz="2000" b="1" dirty="0">
              <a:solidFill>
                <a:srgbClr val="002060"/>
              </a:solidFill>
            </a:endParaRPr>
          </a:p>
          <a:p>
            <a:pPr>
              <a:spcBef>
                <a:spcPts val="600"/>
              </a:spcBef>
            </a:pPr>
            <a:r>
              <a:rPr lang="it-IT" sz="2000" b="1" dirty="0">
                <a:solidFill>
                  <a:srgbClr val="002060"/>
                </a:solidFill>
              </a:rPr>
              <a:t>L'idea </a:t>
            </a:r>
            <a:r>
              <a:rPr lang="it-IT" sz="2000" b="1" dirty="0" smtClean="0">
                <a:solidFill>
                  <a:srgbClr val="002060"/>
                </a:solidFill>
              </a:rPr>
              <a:t>di una </a:t>
            </a:r>
            <a:r>
              <a:rPr lang="it-IT" sz="2000" b="1" dirty="0">
                <a:solidFill>
                  <a:srgbClr val="29732D"/>
                </a:solidFill>
              </a:rPr>
              <a:t>governance senza </a:t>
            </a:r>
            <a:r>
              <a:rPr lang="it-IT" sz="2000" b="1" dirty="0" smtClean="0">
                <a:solidFill>
                  <a:srgbClr val="29732D"/>
                </a:solidFill>
              </a:rPr>
              <a:t>governo, ossia di una </a:t>
            </a:r>
            <a:r>
              <a:rPr lang="it-IT" sz="2000" b="1" dirty="0" err="1" smtClean="0">
                <a:solidFill>
                  <a:srgbClr val="29732D"/>
                </a:solidFill>
              </a:rPr>
              <a:t>governance</a:t>
            </a:r>
            <a:r>
              <a:rPr lang="it-IT" sz="2000" b="1" dirty="0" smtClean="0">
                <a:solidFill>
                  <a:srgbClr val="29732D"/>
                </a:solidFill>
              </a:rPr>
              <a:t> partecipata </a:t>
            </a:r>
            <a:r>
              <a:rPr lang="it-IT" sz="2000" b="1" dirty="0">
                <a:solidFill>
                  <a:srgbClr val="002060"/>
                </a:solidFill>
              </a:rPr>
              <a:t>(Rhodes 1997) </a:t>
            </a:r>
            <a:r>
              <a:rPr lang="it-IT" sz="2000" b="1" dirty="0" smtClean="0">
                <a:solidFill>
                  <a:srgbClr val="002060"/>
                </a:solidFill>
              </a:rPr>
              <a:t>è un approccio basato </a:t>
            </a:r>
            <a:r>
              <a:rPr lang="it-IT" sz="2000" b="1" dirty="0">
                <a:solidFill>
                  <a:srgbClr val="002060"/>
                </a:solidFill>
              </a:rPr>
              <a:t>sull'idea di </a:t>
            </a:r>
            <a:r>
              <a:rPr lang="it-IT" sz="2000" b="1" dirty="0">
                <a:solidFill>
                  <a:srgbClr val="29732D"/>
                </a:solidFill>
              </a:rPr>
              <a:t>reti tra attori pubblici e privati </a:t>
            </a:r>
            <a:r>
              <a:rPr lang="it-IT" sz="2000" b="1" dirty="0">
                <a:solidFill>
                  <a:srgbClr val="002060"/>
                </a:solidFill>
              </a:rPr>
              <a:t>che cooperano per raggiungere obiettivi comuni e sviluppare capitale sociale</a:t>
            </a:r>
            <a:r>
              <a:rPr lang="it-IT" sz="2000" b="1" dirty="0" smtClean="0">
                <a:solidFill>
                  <a:srgbClr val="002060"/>
                </a:solidFill>
              </a:rPr>
              <a:t>.  Applicato raramente ma promettente</a:t>
            </a:r>
          </a:p>
          <a:p>
            <a:pPr>
              <a:spcBef>
                <a:spcPts val="600"/>
              </a:spcBef>
            </a:pPr>
            <a:r>
              <a:rPr lang="it-IT" sz="2000" b="1" dirty="0">
                <a:solidFill>
                  <a:srgbClr val="002060"/>
                </a:solidFill>
              </a:rPr>
              <a:t>L’attesa di affrontare le sfide attraverso la sola adozione </a:t>
            </a:r>
            <a:r>
              <a:rPr lang="it-IT" sz="2000" b="1" dirty="0">
                <a:solidFill>
                  <a:srgbClr val="29732D"/>
                </a:solidFill>
              </a:rPr>
              <a:t>delle tecnologie informatiche</a:t>
            </a:r>
            <a:r>
              <a:rPr lang="it-IT" sz="2000" b="1" dirty="0">
                <a:solidFill>
                  <a:srgbClr val="002060"/>
                </a:solidFill>
              </a:rPr>
              <a:t> , vista come «</a:t>
            </a:r>
            <a:r>
              <a:rPr lang="it-IT" sz="2000" b="1" dirty="0" err="1">
                <a:solidFill>
                  <a:srgbClr val="002060"/>
                </a:solidFill>
              </a:rPr>
              <a:t>key</a:t>
            </a:r>
            <a:r>
              <a:rPr lang="it-IT" sz="2000" b="1" dirty="0">
                <a:solidFill>
                  <a:srgbClr val="002060"/>
                </a:solidFill>
              </a:rPr>
              <a:t> </a:t>
            </a:r>
            <a:r>
              <a:rPr lang="it-IT" sz="2000" b="1" dirty="0" err="1">
                <a:solidFill>
                  <a:srgbClr val="002060"/>
                </a:solidFill>
              </a:rPr>
              <a:t>weapon</a:t>
            </a:r>
            <a:r>
              <a:rPr lang="it-IT" sz="2000" b="1" dirty="0">
                <a:solidFill>
                  <a:srgbClr val="002060"/>
                </a:solidFill>
              </a:rPr>
              <a:t>», «arma strategica» </a:t>
            </a:r>
            <a:r>
              <a:rPr lang="it-IT" sz="2000" b="1" dirty="0" smtClean="0">
                <a:solidFill>
                  <a:srgbClr val="002060"/>
                </a:solidFill>
              </a:rPr>
              <a:t>,   </a:t>
            </a:r>
            <a:r>
              <a:rPr lang="it-IT" sz="2000" b="1" dirty="0">
                <a:solidFill>
                  <a:srgbClr val="002060"/>
                </a:solidFill>
              </a:rPr>
              <a:t>rischia oggi di andare incontro a peggiori delusioni</a:t>
            </a:r>
          </a:p>
          <a:p>
            <a:pPr>
              <a:spcBef>
                <a:spcPts val="600"/>
              </a:spcBef>
            </a:pPr>
            <a:endParaRPr lang="it-IT" b="1" dirty="0"/>
          </a:p>
        </p:txBody>
      </p:sp>
      <p:sp>
        <p:nvSpPr>
          <p:cNvPr id="4" name="Segnaposto piè di pagina 4"/>
          <p:cNvSpPr>
            <a:spLocks noGrp="1"/>
          </p:cNvSpPr>
          <p:nvPr>
            <p:ph type="ftr" sz="quarter" idx="3"/>
          </p:nvPr>
        </p:nvSpPr>
        <p:spPr>
          <a:xfrm>
            <a:off x="2915816" y="6383734"/>
            <a:ext cx="3680048" cy="501650"/>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it-IT" dirty="0" smtClean="0"/>
              <a:t>Federico Butera. Non riprodurre senza autorizzazione</a:t>
            </a:r>
            <a:endParaRPr lang="it-IT" dirty="0">
              <a:solidFill>
                <a:prstClr val="black">
                  <a:tint val="75000"/>
                </a:prstClr>
              </a:solidFill>
            </a:endParaRPr>
          </a:p>
        </p:txBody>
      </p:sp>
      <p:sp>
        <p:nvSpPr>
          <p:cNvPr id="6" name="Segnaposto numero diapositiva 3"/>
          <p:cNvSpPr txBox="1">
            <a:spLocks/>
          </p:cNvSpPr>
          <p:nvPr/>
        </p:nvSpPr>
        <p:spPr>
          <a:xfrm>
            <a:off x="6758880" y="6356351"/>
            <a:ext cx="2133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smtClean="0">
                <a:solidFill>
                  <a:prstClr val="black">
                    <a:tint val="75000"/>
                  </a:prstClr>
                </a:solidFill>
              </a:rPr>
              <a:t>3</a:t>
            </a:r>
            <a:endParaRPr lang="it-IT" dirty="0">
              <a:solidFill>
                <a:prstClr val="black">
                  <a:tint val="75000"/>
                </a:prstClr>
              </a:solidFill>
            </a:endParaRPr>
          </a:p>
        </p:txBody>
      </p:sp>
    </p:spTree>
    <p:extLst>
      <p:ext uri="{BB962C8B-B14F-4D97-AF65-F5344CB8AC3E}">
        <p14:creationId xmlns:p14="http://schemas.microsoft.com/office/powerpoint/2010/main" val="2911842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1196752"/>
            <a:ext cx="8712968" cy="4525963"/>
          </a:xfrm>
        </p:spPr>
        <p:txBody>
          <a:bodyPr/>
          <a:lstStyle/>
          <a:p>
            <a:pPr marL="0" indent="0">
              <a:buNone/>
            </a:pPr>
            <a:endParaRPr lang="it-IT" b="1" dirty="0" smtClean="0"/>
          </a:p>
          <a:p>
            <a:pPr marL="0" indent="0">
              <a:buNone/>
            </a:pPr>
            <a:r>
              <a:rPr lang="it-IT" sz="2000" b="1" dirty="0" smtClean="0"/>
              <a:t>Assetti normativi, strutture formali, regolazione del pubblico impiego, relazioni industriali nella Pubblica Amministrazione di oggi sono molto lontane </a:t>
            </a:r>
            <a:r>
              <a:rPr lang="it-IT" sz="2000" b="1" dirty="0"/>
              <a:t>dai paradigmi di tecnologia, organizzazione e lavoro che abbiamo </a:t>
            </a:r>
            <a:r>
              <a:rPr lang="it-IT" sz="2000" b="1" dirty="0" smtClean="0"/>
              <a:t>presentato. </a:t>
            </a:r>
            <a:endParaRPr lang="it-IT" sz="2000" b="1" dirty="0" smtClean="0">
              <a:solidFill>
                <a:srgbClr val="29732D"/>
              </a:solidFill>
            </a:endParaRPr>
          </a:p>
          <a:p>
            <a:pPr marL="0" indent="0">
              <a:buNone/>
            </a:pPr>
            <a:r>
              <a:rPr lang="it-IT" sz="2000" b="1" dirty="0" smtClean="0">
                <a:solidFill>
                  <a:srgbClr val="29732D"/>
                </a:solidFill>
              </a:rPr>
              <a:t>Come fare?</a:t>
            </a:r>
          </a:p>
          <a:p>
            <a:pPr marL="0" indent="0">
              <a:buNone/>
            </a:pPr>
            <a:r>
              <a:rPr lang="it-IT" sz="2000" b="1" dirty="0" smtClean="0">
                <a:solidFill>
                  <a:srgbClr val="29732D"/>
                </a:solidFill>
              </a:rPr>
              <a:t>L’illusione tecnocratica</a:t>
            </a:r>
            <a:r>
              <a:rPr lang="it-IT" sz="2000" b="1" dirty="0" smtClean="0"/>
              <a:t>: le tecnologie non possono azzerare la pubblica amministrazione come è oggi e fare a meno di un cambiamento di sistema integrato dei tre pilastri. Esse possono essere un potente driver delle politiche e del cambiamento.</a:t>
            </a:r>
            <a:endParaRPr lang="it-IT" sz="2000" b="1" dirty="0"/>
          </a:p>
          <a:p>
            <a:pPr marL="0" indent="0">
              <a:buNone/>
            </a:pPr>
            <a:r>
              <a:rPr lang="it-IT" sz="2000" b="1" dirty="0" smtClean="0"/>
              <a:t>Occorre sviluppare insieme</a:t>
            </a:r>
          </a:p>
          <a:p>
            <a:pPr marL="457200" indent="-457200">
              <a:buFont typeface="+mj-lt"/>
              <a:buAutoNum type="alphaUcPeriod"/>
            </a:pPr>
            <a:r>
              <a:rPr lang="it-IT" sz="2000" b="1" dirty="0" smtClean="0">
                <a:solidFill>
                  <a:srgbClr val="29732D"/>
                </a:solidFill>
              </a:rPr>
              <a:t> politiche</a:t>
            </a:r>
          </a:p>
          <a:p>
            <a:pPr marL="457200" indent="-457200">
              <a:buFont typeface="+mj-lt"/>
              <a:buAutoNum type="alphaUcPeriod"/>
            </a:pPr>
            <a:r>
              <a:rPr lang="it-IT" sz="2000" b="1" dirty="0" smtClean="0">
                <a:solidFill>
                  <a:srgbClr val="29732D"/>
                </a:solidFill>
              </a:rPr>
              <a:t>progettazione di ecosistemi tecnologici </a:t>
            </a:r>
            <a:endParaRPr lang="it-IT" sz="2000" b="1" dirty="0" smtClean="0"/>
          </a:p>
          <a:p>
            <a:pPr marL="457200" indent="-457200">
              <a:buFont typeface="+mj-lt"/>
              <a:buAutoNum type="alphaUcPeriod"/>
            </a:pPr>
            <a:r>
              <a:rPr lang="it-IT" sz="2000" b="1" dirty="0" smtClean="0">
                <a:solidFill>
                  <a:srgbClr val="29732D"/>
                </a:solidFill>
              </a:rPr>
              <a:t>progettazione integrata di tecnologia organizzazione e lavoro nei singoli sistemi</a:t>
            </a:r>
          </a:p>
          <a:p>
            <a:pPr marL="457200" indent="-457200">
              <a:buFont typeface="+mj-lt"/>
              <a:buAutoNum type="alphaUcPeriod"/>
            </a:pPr>
            <a:r>
              <a:rPr lang="it-IT" sz="2000" b="1" dirty="0" smtClean="0">
                <a:solidFill>
                  <a:srgbClr val="29732D"/>
                </a:solidFill>
              </a:rPr>
              <a:t>Programmi nazionali o regionali di </a:t>
            </a:r>
            <a:r>
              <a:rPr lang="it-IT" sz="2000" b="1" dirty="0" err="1" smtClean="0">
                <a:solidFill>
                  <a:srgbClr val="29732D"/>
                </a:solidFill>
              </a:rPr>
              <a:t>governance</a:t>
            </a:r>
            <a:r>
              <a:rPr lang="it-IT" sz="2000" b="1" dirty="0" smtClean="0">
                <a:solidFill>
                  <a:srgbClr val="29732D"/>
                </a:solidFill>
              </a:rPr>
              <a:t> partecipata</a:t>
            </a:r>
          </a:p>
          <a:p>
            <a:pPr marL="457200" indent="-457200">
              <a:buFont typeface="+mj-lt"/>
              <a:buAutoNum type="alphaUcPeriod"/>
            </a:pPr>
            <a:endParaRPr lang="it-IT" sz="2000" b="1" dirty="0">
              <a:solidFill>
                <a:srgbClr val="29732D"/>
              </a:solidFill>
            </a:endParaRPr>
          </a:p>
        </p:txBody>
      </p:sp>
      <p:sp>
        <p:nvSpPr>
          <p:cNvPr id="4" name="Segnaposto piè di pagina 4"/>
          <p:cNvSpPr>
            <a:spLocks noGrp="1"/>
          </p:cNvSpPr>
          <p:nvPr>
            <p:ph type="ftr" sz="quarter" idx="3"/>
          </p:nvPr>
        </p:nvSpPr>
        <p:spPr>
          <a:xfrm>
            <a:off x="2915816" y="6383734"/>
            <a:ext cx="3680048" cy="501650"/>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it-IT" dirty="0" smtClean="0"/>
              <a:t>Federico Butera. Non riprodurre senza autorizzazione</a:t>
            </a:r>
            <a:endParaRPr lang="it-IT" dirty="0">
              <a:solidFill>
                <a:prstClr val="black">
                  <a:tint val="75000"/>
                </a:prstClr>
              </a:solidFill>
            </a:endParaRPr>
          </a:p>
        </p:txBody>
      </p:sp>
      <p:sp>
        <p:nvSpPr>
          <p:cNvPr id="5" name="Segnaposto numero diapositiva 3"/>
          <p:cNvSpPr txBox="1">
            <a:spLocks/>
          </p:cNvSpPr>
          <p:nvPr/>
        </p:nvSpPr>
        <p:spPr>
          <a:xfrm>
            <a:off x="6758880" y="6356351"/>
            <a:ext cx="2133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smtClean="0">
                <a:solidFill>
                  <a:prstClr val="black">
                    <a:tint val="75000"/>
                  </a:prstClr>
                </a:solidFill>
              </a:rPr>
              <a:t>24</a:t>
            </a:r>
            <a:endParaRPr lang="it-IT" dirty="0">
              <a:solidFill>
                <a:prstClr val="black">
                  <a:tint val="75000"/>
                </a:prstClr>
              </a:solidFill>
            </a:endParaRPr>
          </a:p>
        </p:txBody>
      </p:sp>
      <p:sp>
        <p:nvSpPr>
          <p:cNvPr id="9" name="Titolo 8"/>
          <p:cNvSpPr>
            <a:spLocks noGrp="1"/>
          </p:cNvSpPr>
          <p:nvPr>
            <p:ph type="title"/>
          </p:nvPr>
        </p:nvSpPr>
        <p:spPr/>
        <p:txBody>
          <a:bodyPr/>
          <a:lstStyle/>
          <a:p>
            <a:r>
              <a:rPr lang="it-IT" dirty="0"/>
              <a:t/>
            </a:r>
            <a:br>
              <a:rPr lang="it-IT" dirty="0"/>
            </a:br>
            <a:r>
              <a:rPr lang="it-IT" dirty="0" smtClean="0"/>
              <a:t>5. </a:t>
            </a:r>
            <a:r>
              <a:rPr lang="it-IT" dirty="0"/>
              <a:t>Ma come gestire la quarta rivoluzione?</a:t>
            </a:r>
          </a:p>
        </p:txBody>
      </p:sp>
    </p:spTree>
    <p:extLst>
      <p:ext uri="{BB962C8B-B14F-4D97-AF65-F5344CB8AC3E}">
        <p14:creationId xmlns:p14="http://schemas.microsoft.com/office/powerpoint/2010/main" val="811326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90264"/>
            <a:ext cx="8686800" cy="1143000"/>
          </a:xfrm>
        </p:spPr>
        <p:txBody>
          <a:bodyPr vert="horz" lIns="91440" tIns="45720" rIns="91440" bIns="45720" rtlCol="0" anchor="ctr">
            <a:normAutofit/>
          </a:bodyPr>
          <a:lstStyle/>
          <a:p>
            <a:pPr algn="l"/>
            <a:r>
              <a:rPr lang="it-IT" sz="2400" b="1" dirty="0" smtClean="0">
                <a:solidFill>
                  <a:srgbClr val="29732D"/>
                </a:solidFill>
              </a:rPr>
              <a:t>5  Ma </a:t>
            </a:r>
            <a:r>
              <a:rPr lang="it-IT" sz="2400" b="1" dirty="0">
                <a:solidFill>
                  <a:srgbClr val="29732D"/>
                </a:solidFill>
              </a:rPr>
              <a:t>come gestire la quarta </a:t>
            </a:r>
            <a:r>
              <a:rPr lang="it-IT" sz="2400" b="1" dirty="0" smtClean="0">
                <a:solidFill>
                  <a:srgbClr val="29732D"/>
                </a:solidFill>
              </a:rPr>
              <a:t>rivoluzione?</a:t>
            </a:r>
            <a:br>
              <a:rPr lang="it-IT" sz="2400" b="1" dirty="0" smtClean="0">
                <a:solidFill>
                  <a:srgbClr val="29732D"/>
                </a:solidFill>
              </a:rPr>
            </a:br>
            <a:r>
              <a:rPr lang="it-IT" sz="2400" b="1" dirty="0" smtClean="0">
                <a:solidFill>
                  <a:srgbClr val="29732D"/>
                </a:solidFill>
              </a:rPr>
              <a:t>A) Le Politiche</a:t>
            </a:r>
            <a:endParaRPr lang="it-IT" sz="2400" b="1" dirty="0">
              <a:solidFill>
                <a:srgbClr val="29732D"/>
              </a:solidFill>
            </a:endParaRPr>
          </a:p>
        </p:txBody>
      </p:sp>
      <p:sp>
        <p:nvSpPr>
          <p:cNvPr id="3" name="Segnaposto contenuto 2"/>
          <p:cNvSpPr>
            <a:spLocks noGrp="1"/>
          </p:cNvSpPr>
          <p:nvPr>
            <p:ph idx="1"/>
          </p:nvPr>
        </p:nvSpPr>
        <p:spPr>
          <a:xfrm>
            <a:off x="3059833" y="1063277"/>
            <a:ext cx="5976664" cy="4525963"/>
          </a:xfrm>
        </p:spPr>
        <p:txBody>
          <a:bodyPr>
            <a:noAutofit/>
          </a:bodyPr>
          <a:lstStyle/>
          <a:p>
            <a:pPr>
              <a:lnSpc>
                <a:spcPts val="2000"/>
              </a:lnSpc>
              <a:spcBef>
                <a:spcPts val="1200"/>
              </a:spcBef>
            </a:pPr>
            <a:r>
              <a:rPr lang="it-IT" sz="1800" b="1" dirty="0" smtClean="0">
                <a:solidFill>
                  <a:srgbClr val="002060"/>
                </a:solidFill>
              </a:rPr>
              <a:t>Investimenti infrastrutturali, per es</a:t>
            </a:r>
          </a:p>
          <a:p>
            <a:pPr lvl="1">
              <a:lnSpc>
                <a:spcPts val="2000"/>
              </a:lnSpc>
              <a:spcBef>
                <a:spcPts val="1200"/>
              </a:spcBef>
            </a:pPr>
            <a:r>
              <a:rPr lang="it-IT" sz="1800" b="1" dirty="0" smtClean="0">
                <a:solidFill>
                  <a:srgbClr val="002060"/>
                </a:solidFill>
              </a:rPr>
              <a:t>Banda larga</a:t>
            </a:r>
          </a:p>
          <a:p>
            <a:pPr lvl="1">
              <a:lnSpc>
                <a:spcPts val="2000"/>
              </a:lnSpc>
              <a:spcBef>
                <a:spcPts val="1200"/>
              </a:spcBef>
            </a:pPr>
            <a:r>
              <a:rPr lang="it-IT" sz="1800" b="1" dirty="0" err="1">
                <a:solidFill>
                  <a:srgbClr val="002060"/>
                </a:solidFill>
              </a:rPr>
              <a:t>Cloud</a:t>
            </a:r>
            <a:r>
              <a:rPr lang="it-IT" sz="1800" b="1" dirty="0">
                <a:solidFill>
                  <a:srgbClr val="002060"/>
                </a:solidFill>
              </a:rPr>
              <a:t> e Data Center Nazionali</a:t>
            </a:r>
          </a:p>
          <a:p>
            <a:pPr lvl="1">
              <a:lnSpc>
                <a:spcPts val="2000"/>
              </a:lnSpc>
              <a:spcBef>
                <a:spcPts val="1200"/>
              </a:spcBef>
            </a:pPr>
            <a:r>
              <a:rPr lang="it-IT" sz="1800" b="1" dirty="0" smtClean="0">
                <a:solidFill>
                  <a:srgbClr val="002060"/>
                </a:solidFill>
              </a:rPr>
              <a:t>Architetture </a:t>
            </a:r>
            <a:r>
              <a:rPr lang="it-IT" sz="1800" b="1" dirty="0">
                <a:solidFill>
                  <a:srgbClr val="002060"/>
                </a:solidFill>
              </a:rPr>
              <a:t>sicure, interoperabili, scalabili, altamente affidabili, e basate su interfacce applicative (API)</a:t>
            </a:r>
          </a:p>
          <a:p>
            <a:pPr>
              <a:lnSpc>
                <a:spcPts val="2000"/>
              </a:lnSpc>
              <a:spcBef>
                <a:spcPts val="1200"/>
              </a:spcBef>
            </a:pPr>
            <a:r>
              <a:rPr lang="it-IT" sz="1800" b="1" dirty="0">
                <a:solidFill>
                  <a:srgbClr val="002060"/>
                </a:solidFill>
              </a:rPr>
              <a:t>Politiche fiscali </a:t>
            </a:r>
            <a:r>
              <a:rPr lang="it-IT" sz="1800" dirty="0" smtClean="0">
                <a:solidFill>
                  <a:srgbClr val="002060"/>
                </a:solidFill>
              </a:rPr>
              <a:t>in materia digitale (per es web, </a:t>
            </a:r>
            <a:r>
              <a:rPr lang="it-IT" sz="1800" dirty="0" err="1" smtClean="0">
                <a:solidFill>
                  <a:srgbClr val="002060"/>
                </a:solidFill>
              </a:rPr>
              <a:t>digital</a:t>
            </a:r>
            <a:r>
              <a:rPr lang="it-IT" sz="1800" dirty="0" smtClean="0">
                <a:solidFill>
                  <a:srgbClr val="002060"/>
                </a:solidFill>
              </a:rPr>
              <a:t> </a:t>
            </a:r>
            <a:r>
              <a:rPr lang="it-IT" sz="1800" dirty="0" err="1" smtClean="0">
                <a:solidFill>
                  <a:srgbClr val="002060"/>
                </a:solidFill>
              </a:rPr>
              <a:t>tax</a:t>
            </a:r>
            <a:r>
              <a:rPr lang="it-IT" sz="1800" dirty="0" smtClean="0">
                <a:solidFill>
                  <a:srgbClr val="002060"/>
                </a:solidFill>
              </a:rPr>
              <a:t>)</a:t>
            </a:r>
            <a:endParaRPr lang="it-IT" sz="1800" dirty="0">
              <a:solidFill>
                <a:srgbClr val="002060"/>
              </a:solidFill>
            </a:endParaRPr>
          </a:p>
          <a:p>
            <a:pPr>
              <a:lnSpc>
                <a:spcPts val="2000"/>
              </a:lnSpc>
              <a:spcBef>
                <a:spcPts val="1200"/>
              </a:spcBef>
            </a:pPr>
            <a:r>
              <a:rPr lang="it-IT" sz="1800" b="1" dirty="0" smtClean="0">
                <a:solidFill>
                  <a:srgbClr val="002060"/>
                </a:solidFill>
              </a:rPr>
              <a:t>Politiche </a:t>
            </a:r>
            <a:r>
              <a:rPr lang="it-IT" sz="1800" b="1" dirty="0">
                <a:solidFill>
                  <a:srgbClr val="002060"/>
                </a:solidFill>
              </a:rPr>
              <a:t>industriali </a:t>
            </a:r>
            <a:r>
              <a:rPr lang="it-IT" sz="1800" dirty="0">
                <a:solidFill>
                  <a:srgbClr val="002060"/>
                </a:solidFill>
              </a:rPr>
              <a:t>di sostegno alla innovazione </a:t>
            </a:r>
            <a:r>
              <a:rPr lang="it-IT" sz="1800" dirty="0" smtClean="0">
                <a:solidFill>
                  <a:srgbClr val="002060"/>
                </a:solidFill>
              </a:rPr>
              <a:t>tecnologico-organizzative (per es Industria 4.0) </a:t>
            </a:r>
            <a:endParaRPr lang="it-IT" sz="1800" dirty="0">
              <a:solidFill>
                <a:srgbClr val="002060"/>
              </a:solidFill>
            </a:endParaRPr>
          </a:p>
          <a:p>
            <a:pPr>
              <a:lnSpc>
                <a:spcPts val="2000"/>
              </a:lnSpc>
              <a:spcBef>
                <a:spcPts val="1200"/>
              </a:spcBef>
            </a:pPr>
            <a:r>
              <a:rPr lang="it-IT" sz="1800" b="1" dirty="0" smtClean="0">
                <a:solidFill>
                  <a:srgbClr val="002060"/>
                </a:solidFill>
              </a:rPr>
              <a:t>Forti investimenti </a:t>
            </a:r>
            <a:r>
              <a:rPr lang="it-IT" sz="1800" b="1" dirty="0">
                <a:solidFill>
                  <a:srgbClr val="002060"/>
                </a:solidFill>
              </a:rPr>
              <a:t>nella istruzione e formazione </a:t>
            </a:r>
            <a:r>
              <a:rPr lang="it-IT" sz="1800" b="1" dirty="0" smtClean="0">
                <a:solidFill>
                  <a:srgbClr val="002060"/>
                </a:solidFill>
              </a:rPr>
              <a:t>tecnica </a:t>
            </a:r>
            <a:endParaRPr lang="it-IT" sz="1800" b="1" dirty="0">
              <a:solidFill>
                <a:srgbClr val="002060"/>
              </a:solidFill>
            </a:endParaRPr>
          </a:p>
          <a:p>
            <a:pPr>
              <a:lnSpc>
                <a:spcPts val="2000"/>
              </a:lnSpc>
              <a:spcBef>
                <a:spcPts val="1200"/>
              </a:spcBef>
            </a:pPr>
            <a:r>
              <a:rPr lang="it-IT" sz="1800" b="1" dirty="0" smtClean="0">
                <a:solidFill>
                  <a:srgbClr val="002060"/>
                </a:solidFill>
              </a:rPr>
              <a:t>Programmi </a:t>
            </a:r>
            <a:r>
              <a:rPr lang="it-IT" sz="1800" b="1" dirty="0">
                <a:solidFill>
                  <a:srgbClr val="002060"/>
                </a:solidFill>
              </a:rPr>
              <a:t>di </a:t>
            </a:r>
            <a:r>
              <a:rPr lang="it-IT" sz="1800" b="1" dirty="0" smtClean="0">
                <a:solidFill>
                  <a:srgbClr val="002060"/>
                </a:solidFill>
              </a:rPr>
              <a:t>sostegno, qualificazione </a:t>
            </a:r>
            <a:r>
              <a:rPr lang="it-IT" sz="1800" b="1" dirty="0">
                <a:solidFill>
                  <a:srgbClr val="002060"/>
                </a:solidFill>
              </a:rPr>
              <a:t>e formazione </a:t>
            </a:r>
            <a:r>
              <a:rPr lang="it-IT" sz="1800" dirty="0">
                <a:solidFill>
                  <a:srgbClr val="002060"/>
                </a:solidFill>
              </a:rPr>
              <a:t>di chi ha perso il </a:t>
            </a:r>
            <a:r>
              <a:rPr lang="it-IT" sz="1800" dirty="0" smtClean="0">
                <a:solidFill>
                  <a:srgbClr val="002060"/>
                </a:solidFill>
              </a:rPr>
              <a:t>lavoro </a:t>
            </a:r>
            <a:endParaRPr lang="it-IT" sz="1800" dirty="0">
              <a:solidFill>
                <a:srgbClr val="002060"/>
              </a:solidFill>
            </a:endParaRPr>
          </a:p>
          <a:p>
            <a:pPr>
              <a:lnSpc>
                <a:spcPts val="2000"/>
              </a:lnSpc>
              <a:spcBef>
                <a:spcPts val="1200"/>
              </a:spcBef>
            </a:pPr>
            <a:r>
              <a:rPr lang="it-IT" sz="1800" b="1" dirty="0" smtClean="0">
                <a:solidFill>
                  <a:srgbClr val="002060"/>
                </a:solidFill>
              </a:rPr>
              <a:t>Reddito di inclusione; reddito di cittadinanza ; </a:t>
            </a:r>
            <a:r>
              <a:rPr lang="it-IT" sz="1800" b="1" dirty="0" err="1" smtClean="0">
                <a:solidFill>
                  <a:srgbClr val="002060"/>
                </a:solidFill>
              </a:rPr>
              <a:t>eyc</a:t>
            </a:r>
            <a:endParaRPr lang="it-IT" sz="1800" b="1" dirty="0">
              <a:solidFill>
                <a:srgbClr val="002060"/>
              </a:solidFill>
            </a:endParaRPr>
          </a:p>
          <a:p>
            <a:pPr>
              <a:lnSpc>
                <a:spcPts val="2000"/>
              </a:lnSpc>
              <a:spcBef>
                <a:spcPts val="1200"/>
              </a:spcBef>
            </a:pPr>
            <a:r>
              <a:rPr lang="it-IT" sz="1800" b="1" dirty="0">
                <a:solidFill>
                  <a:srgbClr val="002060"/>
                </a:solidFill>
              </a:rPr>
              <a:t>Defiscalizzazione </a:t>
            </a:r>
            <a:r>
              <a:rPr lang="it-IT" sz="1800" b="1" dirty="0" smtClean="0">
                <a:solidFill>
                  <a:srgbClr val="002060"/>
                </a:solidFill>
              </a:rPr>
              <a:t>del lavoro giovanile </a:t>
            </a:r>
            <a:endParaRPr lang="it-IT" sz="1800" b="1" dirty="0">
              <a:solidFill>
                <a:srgbClr val="00206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900" y="2203360"/>
            <a:ext cx="2692085" cy="165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egnaposto numero diapositiva 3"/>
          <p:cNvSpPr txBox="1">
            <a:spLocks/>
          </p:cNvSpPr>
          <p:nvPr/>
        </p:nvSpPr>
        <p:spPr>
          <a:xfrm>
            <a:off x="6758880" y="6356351"/>
            <a:ext cx="2133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088B81A5-AF50-4635-A046-DE3157B98320}" type="slidenum">
              <a:rPr lang="it-IT" smtClean="0">
                <a:solidFill>
                  <a:prstClr val="black">
                    <a:tint val="75000"/>
                  </a:prstClr>
                </a:solidFill>
              </a:rPr>
              <a:pPr algn="r">
                <a:defRPr/>
              </a:pPr>
              <a:t>31</a:t>
            </a:fld>
            <a:endParaRPr lang="it-IT">
              <a:solidFill>
                <a:prstClr val="black">
                  <a:tint val="75000"/>
                </a:prstClr>
              </a:solidFill>
            </a:endParaRPr>
          </a:p>
        </p:txBody>
      </p:sp>
    </p:spTree>
    <p:extLst>
      <p:ext uri="{BB962C8B-B14F-4D97-AF65-F5344CB8AC3E}">
        <p14:creationId xmlns:p14="http://schemas.microsoft.com/office/powerpoint/2010/main" val="16438112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53752"/>
            <a:ext cx="8686800" cy="1143000"/>
          </a:xfrm>
        </p:spPr>
        <p:txBody>
          <a:bodyPr vert="horz" lIns="91440" tIns="45720" rIns="91440" bIns="45720" rtlCol="0" anchor="ctr">
            <a:normAutofit fontScale="90000"/>
          </a:bodyPr>
          <a:lstStyle/>
          <a:p>
            <a:pPr algn="l"/>
            <a:r>
              <a:rPr lang="it-IT" sz="2700" b="1" dirty="0" smtClean="0">
                <a:solidFill>
                  <a:srgbClr val="29732D"/>
                </a:solidFill>
              </a:rPr>
              <a:t>5. </a:t>
            </a:r>
            <a:r>
              <a:rPr lang="it-IT" sz="2700" b="1" dirty="0">
                <a:solidFill>
                  <a:srgbClr val="29732D"/>
                </a:solidFill>
              </a:rPr>
              <a:t>Ma come gestire la quarta </a:t>
            </a:r>
            <a:r>
              <a:rPr lang="it-IT" sz="2700" b="1" dirty="0" smtClean="0">
                <a:solidFill>
                  <a:srgbClr val="29732D"/>
                </a:solidFill>
              </a:rPr>
              <a:t>rivoluzione?</a:t>
            </a:r>
            <a:r>
              <a:rPr lang="it-IT" sz="2400" b="1" dirty="0" smtClean="0">
                <a:solidFill>
                  <a:srgbClr val="29732D"/>
                </a:solidFill>
              </a:rPr>
              <a:t/>
            </a:r>
            <a:br>
              <a:rPr lang="it-IT" sz="2400" b="1" dirty="0" smtClean="0">
                <a:solidFill>
                  <a:srgbClr val="29732D"/>
                </a:solidFill>
              </a:rPr>
            </a:br>
            <a:r>
              <a:rPr lang="it-IT" sz="2400" b="1" dirty="0" smtClean="0">
                <a:solidFill>
                  <a:srgbClr val="29732D"/>
                </a:solidFill>
              </a:rPr>
              <a:t>B) Progettazione </a:t>
            </a:r>
            <a:r>
              <a:rPr lang="it-IT" sz="2400" b="1" dirty="0">
                <a:solidFill>
                  <a:srgbClr val="29732D"/>
                </a:solidFill>
              </a:rPr>
              <a:t>di </a:t>
            </a:r>
            <a:r>
              <a:rPr lang="it-IT" sz="2400" b="1" dirty="0" smtClean="0">
                <a:solidFill>
                  <a:srgbClr val="29732D"/>
                </a:solidFill>
              </a:rPr>
              <a:t>sistemi e ecosistemi tecnologici trasversali. </a:t>
            </a:r>
            <a:r>
              <a:rPr lang="it-IT" sz="2400" b="1" dirty="0">
                <a:solidFill>
                  <a:srgbClr val="29732D"/>
                </a:solidFill>
              </a:rPr>
              <a:t>Il piano </a:t>
            </a:r>
            <a:r>
              <a:rPr lang="it-IT" sz="2400" b="1" dirty="0" smtClean="0">
                <a:solidFill>
                  <a:srgbClr val="29732D"/>
                </a:solidFill>
              </a:rPr>
              <a:t>di trasformazione digitale del Team per la trasformazione Digitale /</a:t>
            </a:r>
            <a:r>
              <a:rPr lang="it-IT" sz="2400" b="1" dirty="0" err="1" smtClean="0">
                <a:solidFill>
                  <a:srgbClr val="29732D"/>
                </a:solidFill>
              </a:rPr>
              <a:t>Agid</a:t>
            </a:r>
            <a:endParaRPr lang="it-IT" sz="2400" b="1" dirty="0">
              <a:solidFill>
                <a:srgbClr val="29732D"/>
              </a:solidFill>
            </a:endParaRPr>
          </a:p>
        </p:txBody>
      </p:sp>
      <p:sp>
        <p:nvSpPr>
          <p:cNvPr id="3" name="Segnaposto contenuto 2"/>
          <p:cNvSpPr>
            <a:spLocks noGrp="1"/>
          </p:cNvSpPr>
          <p:nvPr>
            <p:ph idx="1"/>
          </p:nvPr>
        </p:nvSpPr>
        <p:spPr>
          <a:xfrm>
            <a:off x="179958" y="933697"/>
            <a:ext cx="8928546" cy="5447631"/>
          </a:xfrm>
        </p:spPr>
        <p:txBody>
          <a:bodyPr>
            <a:noAutofit/>
          </a:bodyPr>
          <a:lstStyle/>
          <a:p>
            <a:pPr marL="0" indent="0">
              <a:lnSpc>
                <a:spcPts val="2000"/>
              </a:lnSpc>
              <a:spcBef>
                <a:spcPts val="1200"/>
              </a:spcBef>
              <a:buNone/>
            </a:pPr>
            <a:endParaRPr lang="it-IT" sz="1800" b="1" dirty="0" smtClean="0">
              <a:solidFill>
                <a:srgbClr val="29732D"/>
              </a:solidFill>
            </a:endParaRPr>
          </a:p>
          <a:p>
            <a:pPr marL="0" indent="0">
              <a:lnSpc>
                <a:spcPts val="2000"/>
              </a:lnSpc>
              <a:spcBef>
                <a:spcPts val="1200"/>
              </a:spcBef>
              <a:buNone/>
            </a:pPr>
            <a:r>
              <a:rPr lang="it-IT" sz="1800" b="1" dirty="0" smtClean="0">
                <a:solidFill>
                  <a:srgbClr val="29732D"/>
                </a:solidFill>
              </a:rPr>
              <a:t>I progetti trasversali</a:t>
            </a:r>
          </a:p>
          <a:p>
            <a:pPr>
              <a:lnSpc>
                <a:spcPts val="2000"/>
              </a:lnSpc>
              <a:spcBef>
                <a:spcPts val="0"/>
              </a:spcBef>
            </a:pPr>
            <a:r>
              <a:rPr lang="it-IT" sz="1800" b="1" dirty="0" smtClean="0">
                <a:solidFill>
                  <a:srgbClr val="002060"/>
                </a:solidFill>
              </a:rPr>
              <a:t>Anagrafe </a:t>
            </a:r>
            <a:r>
              <a:rPr lang="it-IT" sz="1800" b="1" dirty="0">
                <a:solidFill>
                  <a:srgbClr val="002060"/>
                </a:solidFill>
              </a:rPr>
              <a:t>Nazionale Popolazione Residente (ANPR)</a:t>
            </a:r>
          </a:p>
          <a:p>
            <a:pPr>
              <a:lnSpc>
                <a:spcPts val="2000"/>
              </a:lnSpc>
              <a:spcBef>
                <a:spcPts val="0"/>
              </a:spcBef>
            </a:pPr>
            <a:r>
              <a:rPr lang="it-IT" sz="1800" b="1" dirty="0">
                <a:solidFill>
                  <a:srgbClr val="002060"/>
                </a:solidFill>
              </a:rPr>
              <a:t>Ecosistema di API</a:t>
            </a:r>
          </a:p>
          <a:p>
            <a:pPr>
              <a:lnSpc>
                <a:spcPts val="2000"/>
              </a:lnSpc>
              <a:spcBef>
                <a:spcPts val="0"/>
              </a:spcBef>
            </a:pPr>
            <a:r>
              <a:rPr lang="it-IT" sz="1800" b="1" dirty="0">
                <a:solidFill>
                  <a:srgbClr val="002060"/>
                </a:solidFill>
              </a:rPr>
              <a:t>Codice Amministrazione Digitale (CAD)</a:t>
            </a:r>
          </a:p>
          <a:p>
            <a:pPr>
              <a:lnSpc>
                <a:spcPts val="2000"/>
              </a:lnSpc>
              <a:spcBef>
                <a:spcPts val="0"/>
              </a:spcBef>
            </a:pPr>
            <a:r>
              <a:rPr lang="it-IT" sz="1800" b="1" dirty="0">
                <a:solidFill>
                  <a:srgbClr val="002060"/>
                </a:solidFill>
              </a:rPr>
              <a:t>Carta d'Identità Elettronica (CIE)</a:t>
            </a:r>
          </a:p>
          <a:p>
            <a:pPr>
              <a:lnSpc>
                <a:spcPts val="2000"/>
              </a:lnSpc>
              <a:spcBef>
                <a:spcPts val="0"/>
              </a:spcBef>
            </a:pPr>
            <a:r>
              <a:rPr lang="it-IT" sz="1800" b="1" dirty="0">
                <a:solidFill>
                  <a:srgbClr val="002060"/>
                </a:solidFill>
              </a:rPr>
              <a:t>Cittadinanza digitale</a:t>
            </a:r>
          </a:p>
          <a:p>
            <a:pPr>
              <a:lnSpc>
                <a:spcPts val="2000"/>
              </a:lnSpc>
              <a:spcBef>
                <a:spcPts val="0"/>
              </a:spcBef>
            </a:pPr>
            <a:r>
              <a:rPr lang="it-IT" sz="1800" b="1" dirty="0">
                <a:solidFill>
                  <a:srgbClr val="002060"/>
                </a:solidFill>
              </a:rPr>
              <a:t>Data &amp; Analytics Framework (DAF)</a:t>
            </a:r>
          </a:p>
          <a:p>
            <a:pPr>
              <a:lnSpc>
                <a:spcPts val="2000"/>
              </a:lnSpc>
              <a:spcBef>
                <a:spcPts val="0"/>
              </a:spcBef>
            </a:pPr>
            <a:r>
              <a:rPr lang="it-IT" sz="1800" b="1" dirty="0" smtClean="0">
                <a:solidFill>
                  <a:srgbClr val="002060"/>
                </a:solidFill>
              </a:rPr>
              <a:t>Designers e Developers </a:t>
            </a:r>
            <a:r>
              <a:rPr lang="it-IT" sz="1800" b="1" dirty="0">
                <a:solidFill>
                  <a:srgbClr val="002060"/>
                </a:solidFill>
              </a:rPr>
              <a:t>Italia</a:t>
            </a:r>
          </a:p>
          <a:p>
            <a:pPr>
              <a:lnSpc>
                <a:spcPts val="2000"/>
              </a:lnSpc>
              <a:spcBef>
                <a:spcPts val="0"/>
              </a:spcBef>
            </a:pPr>
            <a:r>
              <a:rPr lang="it-IT" sz="1800" b="1" dirty="0">
                <a:solidFill>
                  <a:srgbClr val="002060"/>
                </a:solidFill>
              </a:rPr>
              <a:t>Sistema Pubblico di </a:t>
            </a:r>
            <a:r>
              <a:rPr lang="it-IT" sz="1800" b="1" dirty="0" smtClean="0">
                <a:solidFill>
                  <a:srgbClr val="002060"/>
                </a:solidFill>
              </a:rPr>
              <a:t>Identità </a:t>
            </a:r>
            <a:r>
              <a:rPr lang="it-IT" sz="1800" b="1" dirty="0">
                <a:solidFill>
                  <a:srgbClr val="002060"/>
                </a:solidFill>
              </a:rPr>
              <a:t>Digitale (SPID)</a:t>
            </a:r>
          </a:p>
          <a:p>
            <a:pPr>
              <a:lnSpc>
                <a:spcPts val="2000"/>
              </a:lnSpc>
              <a:spcBef>
                <a:spcPts val="0"/>
              </a:spcBef>
            </a:pPr>
            <a:r>
              <a:rPr lang="it-IT" sz="1800" b="1" dirty="0">
                <a:solidFill>
                  <a:srgbClr val="002060"/>
                </a:solidFill>
              </a:rPr>
              <a:t>Pagamenti digitali </a:t>
            </a:r>
            <a:r>
              <a:rPr lang="it-IT" sz="1800" b="1" dirty="0" err="1">
                <a:solidFill>
                  <a:srgbClr val="002060"/>
                </a:solidFill>
              </a:rPr>
              <a:t>PagoPA</a:t>
            </a:r>
            <a:endParaRPr lang="it-IT" sz="1800" b="1" dirty="0">
              <a:solidFill>
                <a:srgbClr val="002060"/>
              </a:solidFill>
            </a:endParaRPr>
          </a:p>
          <a:p>
            <a:pPr marL="0" indent="0">
              <a:lnSpc>
                <a:spcPts val="2000"/>
              </a:lnSpc>
              <a:spcBef>
                <a:spcPts val="1200"/>
              </a:spcBef>
              <a:buNone/>
            </a:pPr>
            <a:r>
              <a:rPr lang="it-IT" sz="1800" b="1" dirty="0" smtClean="0">
                <a:solidFill>
                  <a:srgbClr val="29732D"/>
                </a:solidFill>
              </a:rPr>
              <a:t>A questi progetti il Team offre  attività di supporto come</a:t>
            </a:r>
          </a:p>
          <a:p>
            <a:pPr>
              <a:lnSpc>
                <a:spcPts val="2000"/>
              </a:lnSpc>
              <a:spcBef>
                <a:spcPts val="0"/>
              </a:spcBef>
              <a:buFont typeface="Wingdings" panose="05000000000000000000" pitchFamily="2" charset="2"/>
              <a:buChar char="Ø"/>
            </a:pPr>
            <a:r>
              <a:rPr lang="it-IT" sz="1800" b="1" dirty="0">
                <a:solidFill>
                  <a:srgbClr val="002060"/>
                </a:solidFill>
              </a:rPr>
              <a:t>centro autorevole di competenza digitale e innovazione per gli “stakeholder” pubblici, allo scopo di condividere linee guida, direttive e pareri</a:t>
            </a:r>
          </a:p>
          <a:p>
            <a:pPr>
              <a:lnSpc>
                <a:spcPts val="2000"/>
              </a:lnSpc>
              <a:spcBef>
                <a:spcPts val="0"/>
              </a:spcBef>
              <a:buFont typeface="Wingdings" panose="05000000000000000000" pitchFamily="2" charset="2"/>
              <a:buChar char="Ø"/>
            </a:pPr>
            <a:r>
              <a:rPr lang="it-IT" sz="1800" b="1" dirty="0" smtClean="0">
                <a:solidFill>
                  <a:srgbClr val="002060"/>
                </a:solidFill>
              </a:rPr>
              <a:t>coordinare </a:t>
            </a:r>
            <a:r>
              <a:rPr lang="it-IT" sz="1800" b="1" dirty="0">
                <a:solidFill>
                  <a:srgbClr val="002060"/>
                </a:solidFill>
              </a:rPr>
              <a:t>i diversi “stakeholder” pubblici nella gestione di programmi </a:t>
            </a:r>
            <a:r>
              <a:rPr lang="it-IT" sz="1800" b="1" dirty="0" smtClean="0">
                <a:solidFill>
                  <a:srgbClr val="002060"/>
                </a:solidFill>
              </a:rPr>
              <a:t>digitali,</a:t>
            </a:r>
          </a:p>
          <a:p>
            <a:pPr>
              <a:lnSpc>
                <a:spcPts val="2000"/>
              </a:lnSpc>
              <a:spcBef>
                <a:spcPts val="0"/>
              </a:spcBef>
              <a:buFont typeface="Wingdings" panose="05000000000000000000" pitchFamily="2" charset="2"/>
              <a:buChar char="Ø"/>
            </a:pPr>
            <a:r>
              <a:rPr lang="it-IT" sz="1800" b="1" dirty="0" smtClean="0">
                <a:solidFill>
                  <a:srgbClr val="002060"/>
                </a:solidFill>
              </a:rPr>
              <a:t>individuare </a:t>
            </a:r>
            <a:r>
              <a:rPr lang="it-IT" sz="1800" b="1" dirty="0">
                <a:solidFill>
                  <a:srgbClr val="002060"/>
                </a:solidFill>
              </a:rPr>
              <a:t>nuove iniziative di trasformazione digitale e tecnologica</a:t>
            </a:r>
          </a:p>
          <a:p>
            <a:pPr>
              <a:lnSpc>
                <a:spcPts val="2000"/>
              </a:lnSpc>
              <a:spcBef>
                <a:spcPts val="0"/>
              </a:spcBef>
              <a:buFont typeface="Wingdings" panose="05000000000000000000" pitchFamily="2" charset="2"/>
              <a:buChar char="Ø"/>
            </a:pPr>
            <a:r>
              <a:rPr lang="it-IT" sz="1800" b="1" dirty="0" smtClean="0">
                <a:solidFill>
                  <a:srgbClr val="002060"/>
                </a:solidFill>
              </a:rPr>
              <a:t>attivare comunità </a:t>
            </a:r>
            <a:r>
              <a:rPr lang="it-IT" sz="1800" b="1" dirty="0">
                <a:solidFill>
                  <a:srgbClr val="002060"/>
                </a:solidFill>
              </a:rPr>
              <a:t>internazionale di sviluppatori e </a:t>
            </a:r>
            <a:r>
              <a:rPr lang="it-IT" sz="1800" b="1" dirty="0" smtClean="0">
                <a:solidFill>
                  <a:srgbClr val="002060"/>
                </a:solidFill>
              </a:rPr>
              <a:t>designer </a:t>
            </a:r>
            <a:endParaRPr lang="it-IT" sz="1800" b="1" dirty="0">
              <a:solidFill>
                <a:srgbClr val="002060"/>
              </a:solidFill>
            </a:endParaRPr>
          </a:p>
          <a:p>
            <a:pPr>
              <a:lnSpc>
                <a:spcPts val="2000"/>
              </a:lnSpc>
              <a:spcBef>
                <a:spcPts val="0"/>
              </a:spcBef>
              <a:buFont typeface="Wingdings" panose="05000000000000000000" pitchFamily="2" charset="2"/>
              <a:buChar char="Ø"/>
            </a:pPr>
            <a:r>
              <a:rPr lang="it-IT" sz="1800" b="1" dirty="0" smtClean="0">
                <a:solidFill>
                  <a:srgbClr val="002060"/>
                </a:solidFill>
              </a:rPr>
              <a:t> porre fondamenta </a:t>
            </a:r>
            <a:r>
              <a:rPr lang="it-IT" sz="1800" b="1" dirty="0">
                <a:solidFill>
                  <a:srgbClr val="002060"/>
                </a:solidFill>
              </a:rPr>
              <a:t>per un’architettura in evoluzione in grado di “scalare” nel tempo e rimanere al passo con le tendenze tecnologiche che </a:t>
            </a:r>
            <a:r>
              <a:rPr lang="it-IT" sz="1800" b="1" dirty="0" smtClean="0">
                <a:solidFill>
                  <a:srgbClr val="002060"/>
                </a:solidFill>
              </a:rPr>
              <a:t>emergeranno</a:t>
            </a:r>
          </a:p>
        </p:txBody>
      </p:sp>
      <p:sp>
        <p:nvSpPr>
          <p:cNvPr id="6" name="Segnaposto numero diapositiva 3"/>
          <p:cNvSpPr txBox="1">
            <a:spLocks/>
          </p:cNvSpPr>
          <p:nvPr/>
        </p:nvSpPr>
        <p:spPr>
          <a:xfrm>
            <a:off x="6758880" y="6356351"/>
            <a:ext cx="2133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088B81A5-AF50-4635-A046-DE3157B98320}" type="slidenum">
              <a:rPr lang="it-IT" smtClean="0">
                <a:solidFill>
                  <a:prstClr val="black">
                    <a:tint val="75000"/>
                  </a:prstClr>
                </a:solidFill>
              </a:rPr>
              <a:pPr algn="r">
                <a:defRPr/>
              </a:pPr>
              <a:t>32</a:t>
            </a:fld>
            <a:endParaRPr lang="it-IT">
              <a:solidFill>
                <a:prstClr val="black">
                  <a:tint val="75000"/>
                </a:prstClr>
              </a:solidFill>
            </a:endParaRPr>
          </a:p>
        </p:txBody>
      </p:sp>
    </p:spTree>
    <p:extLst>
      <p:ext uri="{BB962C8B-B14F-4D97-AF65-F5344CB8AC3E}">
        <p14:creationId xmlns:p14="http://schemas.microsoft.com/office/powerpoint/2010/main" val="17922375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404664"/>
            <a:ext cx="7570177" cy="418058"/>
          </a:xfrm>
        </p:spPr>
        <p:txBody>
          <a:bodyPr/>
          <a:lstStyle/>
          <a:p>
            <a:r>
              <a:rPr lang="it-IT" dirty="0" smtClean="0"/>
              <a:t/>
            </a:r>
            <a:br>
              <a:rPr lang="it-IT" dirty="0" smtClean="0"/>
            </a:br>
            <a:r>
              <a:rPr lang="it-IT" dirty="0" smtClean="0"/>
              <a:t>5. </a:t>
            </a:r>
            <a:r>
              <a:rPr lang="it-IT" dirty="0"/>
              <a:t>Ma come gestire la quarta </a:t>
            </a:r>
            <a:r>
              <a:rPr lang="it-IT" dirty="0" smtClean="0"/>
              <a:t>rivoluzione?</a:t>
            </a:r>
            <a:br>
              <a:rPr lang="it-IT" dirty="0" smtClean="0"/>
            </a:br>
            <a:r>
              <a:rPr lang="it-IT" dirty="0" smtClean="0"/>
              <a:t/>
            </a:r>
            <a:br>
              <a:rPr lang="it-IT" dirty="0" smtClean="0"/>
            </a:br>
            <a:r>
              <a:rPr lang="it-IT" sz="2000" dirty="0" smtClean="0"/>
              <a:t>C) Progettazione integrata </a:t>
            </a:r>
            <a:r>
              <a:rPr lang="it-IT" sz="2000" dirty="0"/>
              <a:t>di tecnologia organizzazione e lavoro </a:t>
            </a:r>
            <a:r>
              <a:rPr lang="it-IT" sz="2000" dirty="0" smtClean="0"/>
              <a:t>nelle singole amministrazioni  </a:t>
            </a:r>
            <a:endParaRPr lang="it-IT" sz="2000" dirty="0"/>
          </a:p>
        </p:txBody>
      </p:sp>
      <p:sp>
        <p:nvSpPr>
          <p:cNvPr id="3" name="Segnaposto contenuto 2"/>
          <p:cNvSpPr>
            <a:spLocks noGrp="1"/>
          </p:cNvSpPr>
          <p:nvPr>
            <p:ph idx="1"/>
          </p:nvPr>
        </p:nvSpPr>
        <p:spPr>
          <a:xfrm>
            <a:off x="314191" y="1423317"/>
            <a:ext cx="8290257" cy="4525963"/>
          </a:xfrm>
        </p:spPr>
        <p:txBody>
          <a:bodyPr/>
          <a:lstStyle/>
          <a:p>
            <a:r>
              <a:rPr lang="it-IT" sz="2000" b="1" dirty="0" smtClean="0">
                <a:solidFill>
                  <a:srgbClr val="002060"/>
                </a:solidFill>
              </a:rPr>
              <a:t>Gestione </a:t>
            </a:r>
            <a:r>
              <a:rPr lang="it-IT" sz="2000" b="1" dirty="0">
                <a:solidFill>
                  <a:srgbClr val="002060"/>
                </a:solidFill>
              </a:rPr>
              <a:t>del cambiamento tecnologico-organizzativo, professionale e culturale di una singola impresa o amministrazione. È la metodologia della </a:t>
            </a:r>
            <a:r>
              <a:rPr lang="it-IT" sz="2000" b="1" dirty="0">
                <a:solidFill>
                  <a:srgbClr val="29732D"/>
                </a:solidFill>
              </a:rPr>
              <a:t>Gestione del Cambiamento Strutturale </a:t>
            </a:r>
            <a:r>
              <a:rPr lang="it-IT" sz="2000" b="1" dirty="0">
                <a:solidFill>
                  <a:srgbClr val="002060"/>
                </a:solidFill>
              </a:rPr>
              <a:t>(Butera, 2009) </a:t>
            </a:r>
            <a:endParaRPr lang="it-IT" sz="2000" b="1" dirty="0" smtClean="0">
              <a:solidFill>
                <a:srgbClr val="002060"/>
              </a:solidFill>
            </a:endParaRPr>
          </a:p>
          <a:p>
            <a:endParaRPr lang="it-IT" sz="2000" b="1" dirty="0">
              <a:solidFill>
                <a:srgbClr val="7030A0"/>
              </a:solidFill>
            </a:endParaRPr>
          </a:p>
          <a:p>
            <a:r>
              <a:rPr lang="it-IT" sz="2000" b="1" dirty="0" smtClean="0">
                <a:solidFill>
                  <a:srgbClr val="7030A0"/>
                </a:solidFill>
              </a:rPr>
              <a:t> </a:t>
            </a:r>
            <a:r>
              <a:rPr lang="it-IT" sz="2000" b="1" dirty="0" smtClean="0">
                <a:solidFill>
                  <a:srgbClr val="29732D"/>
                </a:solidFill>
              </a:rPr>
              <a:t>Progettazione e </a:t>
            </a:r>
            <a:r>
              <a:rPr lang="it-IT" sz="2000" b="1" dirty="0">
                <a:solidFill>
                  <a:srgbClr val="29732D"/>
                </a:solidFill>
              </a:rPr>
              <a:t>sviluppo di reti di organizzazioni </a:t>
            </a:r>
            <a:r>
              <a:rPr lang="it-IT" sz="2000" b="1" dirty="0">
                <a:solidFill>
                  <a:srgbClr val="002060"/>
                </a:solidFill>
              </a:rPr>
              <a:t>(Butera 1990, Butera e Alberti, </a:t>
            </a:r>
            <a:r>
              <a:rPr lang="it-IT" sz="2000" b="1" dirty="0" smtClean="0">
                <a:solidFill>
                  <a:srgbClr val="002060"/>
                </a:solidFill>
              </a:rPr>
              <a:t>2011) </a:t>
            </a:r>
            <a:r>
              <a:rPr lang="it-IT" sz="2000" b="1" dirty="0">
                <a:solidFill>
                  <a:srgbClr val="002060"/>
                </a:solidFill>
              </a:rPr>
              <a:t>per collegare fra loro imprese e amministrazioni </a:t>
            </a:r>
            <a:r>
              <a:rPr lang="it-IT" sz="2000" b="1" dirty="0" smtClean="0">
                <a:solidFill>
                  <a:srgbClr val="002060"/>
                </a:solidFill>
              </a:rPr>
              <a:t>come </a:t>
            </a:r>
            <a:r>
              <a:rPr lang="it-IT" sz="2000" b="1" dirty="0">
                <a:solidFill>
                  <a:srgbClr val="002060"/>
                </a:solidFill>
              </a:rPr>
              <a:t>se fossero un ente unitario e per sviluppare una </a:t>
            </a:r>
            <a:r>
              <a:rPr lang="it-IT" sz="2000" b="1" dirty="0" err="1">
                <a:solidFill>
                  <a:srgbClr val="002060"/>
                </a:solidFill>
              </a:rPr>
              <a:t>governance</a:t>
            </a:r>
            <a:r>
              <a:rPr lang="it-IT" sz="2000" b="1" dirty="0">
                <a:solidFill>
                  <a:srgbClr val="002060"/>
                </a:solidFill>
              </a:rPr>
              <a:t> condivisa </a:t>
            </a:r>
            <a:endParaRPr lang="it-IT" sz="2000" b="1" dirty="0" smtClean="0">
              <a:solidFill>
                <a:srgbClr val="002060"/>
              </a:solidFill>
            </a:endParaRPr>
          </a:p>
          <a:p>
            <a:endParaRPr lang="it-IT" sz="2000" b="1" dirty="0">
              <a:solidFill>
                <a:srgbClr val="7030A0"/>
              </a:solidFill>
            </a:endParaRPr>
          </a:p>
          <a:p>
            <a:r>
              <a:rPr lang="it-IT" sz="2000" b="1" dirty="0">
                <a:solidFill>
                  <a:srgbClr val="29732D"/>
                </a:solidFill>
              </a:rPr>
              <a:t>Fabbisogni di personale e cambiamento organizzativo</a:t>
            </a:r>
            <a:r>
              <a:rPr lang="it-IT" sz="2000" b="1" dirty="0">
                <a:solidFill>
                  <a:srgbClr val="002060"/>
                </a:solidFill>
              </a:rPr>
              <a:t> ( Butera e Frieri.  in preparazione</a:t>
            </a:r>
            <a:r>
              <a:rPr lang="it-IT" sz="2000" b="1" dirty="0" smtClean="0">
                <a:solidFill>
                  <a:srgbClr val="7030A0"/>
                </a:solidFill>
              </a:rPr>
              <a:t> </a:t>
            </a:r>
            <a:endParaRPr lang="it-IT" sz="2000" b="1" dirty="0">
              <a:solidFill>
                <a:srgbClr val="7030A0"/>
              </a:solidFill>
            </a:endParaRPr>
          </a:p>
        </p:txBody>
      </p:sp>
      <p:sp>
        <p:nvSpPr>
          <p:cNvPr id="4" name="Segnaposto piè di pagina 4"/>
          <p:cNvSpPr>
            <a:spLocks noGrp="1"/>
          </p:cNvSpPr>
          <p:nvPr>
            <p:ph type="ftr" sz="quarter" idx="3"/>
          </p:nvPr>
        </p:nvSpPr>
        <p:spPr>
          <a:xfrm>
            <a:off x="2915816" y="6383734"/>
            <a:ext cx="3680048" cy="501650"/>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it-IT" dirty="0" smtClean="0"/>
              <a:t>Federico Butera. Non riprodurre senza autorizzazione</a:t>
            </a:r>
            <a:endParaRPr lang="it-IT" dirty="0">
              <a:solidFill>
                <a:prstClr val="black">
                  <a:tint val="75000"/>
                </a:prstClr>
              </a:solidFill>
            </a:endParaRPr>
          </a:p>
        </p:txBody>
      </p:sp>
      <p:sp>
        <p:nvSpPr>
          <p:cNvPr id="6" name="Segnaposto numero diapositiva 3"/>
          <p:cNvSpPr txBox="1">
            <a:spLocks/>
          </p:cNvSpPr>
          <p:nvPr/>
        </p:nvSpPr>
        <p:spPr>
          <a:xfrm>
            <a:off x="6758880" y="6356351"/>
            <a:ext cx="2133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it-IT" dirty="0" smtClean="0">
                <a:solidFill>
                  <a:prstClr val="black">
                    <a:tint val="75000"/>
                  </a:prstClr>
                </a:solidFill>
              </a:rPr>
              <a:t>27</a:t>
            </a:r>
            <a:endParaRPr lang="it-IT" dirty="0">
              <a:solidFill>
                <a:prstClr val="black">
                  <a:tint val="75000"/>
                </a:prstClr>
              </a:solidFill>
            </a:endParaRPr>
          </a:p>
        </p:txBody>
      </p:sp>
    </p:spTree>
    <p:extLst>
      <p:ext uri="{BB962C8B-B14F-4D97-AF65-F5344CB8AC3E}">
        <p14:creationId xmlns:p14="http://schemas.microsoft.com/office/powerpoint/2010/main" val="135003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251520" y="260648"/>
            <a:ext cx="7570177" cy="418058"/>
          </a:xfrm>
        </p:spPr>
        <p:txBody>
          <a:bodyPr/>
          <a:lstStyle/>
          <a:p>
            <a:r>
              <a:rPr lang="it-IT" dirty="0" smtClean="0"/>
              <a:t>C i) La progettazione delle nuove </a:t>
            </a:r>
            <a:r>
              <a:rPr lang="it-IT" dirty="0"/>
              <a:t>organizzazioni </a:t>
            </a:r>
            <a:r>
              <a:rPr lang="it-IT" dirty="0" smtClean="0"/>
              <a:t>e del nuovo lavoro</a:t>
            </a:r>
            <a:endParaRPr lang="it-IT" dirty="0"/>
          </a:p>
        </p:txBody>
      </p:sp>
      <p:sp>
        <p:nvSpPr>
          <p:cNvPr id="6" name="Rettangolo 1"/>
          <p:cNvSpPr>
            <a:spLocks noChangeArrowheads="1"/>
          </p:cNvSpPr>
          <p:nvPr/>
        </p:nvSpPr>
        <p:spPr bwMode="auto">
          <a:xfrm>
            <a:off x="5069351" y="3898007"/>
            <a:ext cx="3624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fontAlgn="base" hangingPunct="1">
              <a:spcBef>
                <a:spcPts val="2400"/>
              </a:spcBef>
              <a:spcAft>
                <a:spcPct val="0"/>
              </a:spcAft>
              <a:buFontTx/>
              <a:buNone/>
            </a:pPr>
            <a:r>
              <a:rPr lang="it-IT" altLang="it-IT" sz="1600" dirty="0" smtClean="0">
                <a:solidFill>
                  <a:srgbClr val="10253F"/>
                </a:solidFill>
                <a:latin typeface="Arial Narrow" pitchFamily="34" charset="0"/>
              </a:rPr>
              <a:t>A. Un </a:t>
            </a:r>
            <a:r>
              <a:rPr lang="it-IT" altLang="it-IT" sz="1600" b="1" dirty="0" smtClean="0">
                <a:solidFill>
                  <a:srgbClr val="10253F"/>
                </a:solidFill>
                <a:latin typeface="Arial Narrow" pitchFamily="34" charset="0"/>
              </a:rPr>
              <a:t>piano di cambiamenti tecnologici/ organizzativi/professionali </a:t>
            </a:r>
            <a:endParaRPr lang="it-IT" altLang="it-IT" sz="1600" dirty="0" smtClean="0">
              <a:solidFill>
                <a:srgbClr val="10253F"/>
              </a:solidFill>
              <a:latin typeface="Arial Narrow" pitchFamily="34" charset="0"/>
            </a:endParaRPr>
          </a:p>
        </p:txBody>
      </p:sp>
      <p:grpSp>
        <p:nvGrpSpPr>
          <p:cNvPr id="7" name="Gruppo 6"/>
          <p:cNvGrpSpPr/>
          <p:nvPr/>
        </p:nvGrpSpPr>
        <p:grpSpPr>
          <a:xfrm>
            <a:off x="1187624" y="2690329"/>
            <a:ext cx="3059029" cy="4051039"/>
            <a:chOff x="1043608" y="571144"/>
            <a:chExt cx="3059029" cy="4051039"/>
          </a:xfrm>
          <a:effectLst>
            <a:glow rad="762000">
              <a:schemeClr val="bg1">
                <a:lumMod val="65000"/>
                <a:alpha val="27000"/>
              </a:schemeClr>
            </a:glow>
          </a:effectLst>
        </p:grpSpPr>
        <p:sp>
          <p:nvSpPr>
            <p:cNvPr id="8" name="Disco magnetico 7"/>
            <p:cNvSpPr/>
            <p:nvPr/>
          </p:nvSpPr>
          <p:spPr>
            <a:xfrm>
              <a:off x="1603544" y="1669855"/>
              <a:ext cx="1944216" cy="2952328"/>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it-IT">
                <a:solidFill>
                  <a:srgbClr val="FFFFFF"/>
                </a:solidFill>
              </a:endParaRPr>
            </a:p>
          </p:txBody>
        </p:sp>
        <p:sp>
          <p:nvSpPr>
            <p:cNvPr id="9" name="Disco magnetico 8"/>
            <p:cNvSpPr/>
            <p:nvPr/>
          </p:nvSpPr>
          <p:spPr>
            <a:xfrm>
              <a:off x="1603544" y="1669855"/>
              <a:ext cx="1944216" cy="2952328"/>
            </a:xfrm>
            <a:prstGeom prst="flowChartMagneticDisk">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it-IT">
                <a:solidFill>
                  <a:srgbClr val="FFFFFF"/>
                </a:solidFill>
              </a:endParaRPr>
            </a:p>
          </p:txBody>
        </p:sp>
        <p:sp>
          <p:nvSpPr>
            <p:cNvPr id="10" name="Disco magnetico 9"/>
            <p:cNvSpPr/>
            <p:nvPr/>
          </p:nvSpPr>
          <p:spPr>
            <a:xfrm>
              <a:off x="1603544" y="733751"/>
              <a:ext cx="1944216" cy="2952328"/>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it-IT">
                <a:solidFill>
                  <a:srgbClr val="FFFFFF"/>
                </a:solidFill>
              </a:endParaRPr>
            </a:p>
          </p:txBody>
        </p:sp>
        <p:pic>
          <p:nvPicPr>
            <p:cNvPr id="11"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31535" y="1272087"/>
              <a:ext cx="2097647" cy="14778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43608" y="571144"/>
              <a:ext cx="3059029" cy="129043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asellaDiTesto 12"/>
            <p:cNvSpPr txBox="1"/>
            <p:nvPr/>
          </p:nvSpPr>
          <p:spPr>
            <a:xfrm>
              <a:off x="2520774" y="668970"/>
              <a:ext cx="760144" cy="400110"/>
            </a:xfrm>
            <a:prstGeom prst="rect">
              <a:avLst/>
            </a:prstGeom>
            <a:noFill/>
          </p:spPr>
          <p:txBody>
            <a:bodyPr wrap="none">
              <a:spAutoFit/>
            </a:bodyPr>
            <a:lstStyle/>
            <a:p>
              <a:pPr fontAlgn="base">
                <a:spcBef>
                  <a:spcPct val="0"/>
                </a:spcBef>
                <a:spcAft>
                  <a:spcPct val="0"/>
                </a:spcAft>
                <a:defRPr/>
              </a:pPr>
              <a:r>
                <a:rPr lang="it-IT" sz="2000" b="1" dirty="0">
                  <a:solidFill>
                    <a:srgbClr val="000000">
                      <a:lumMod val="50000"/>
                    </a:srgbClr>
                  </a:solidFill>
                  <a:latin typeface="Arial Narrow" panose="020B0606020202030204" pitchFamily="34" charset="0"/>
                </a:rPr>
                <a:t>T</a:t>
              </a:r>
              <a:r>
                <a:rPr lang="it-IT" sz="1000" dirty="0">
                  <a:solidFill>
                    <a:srgbClr val="000000">
                      <a:lumMod val="50000"/>
                    </a:srgbClr>
                  </a:solidFill>
                  <a:latin typeface="Arial Narrow" panose="020B0606020202030204" pitchFamily="34" charset="0"/>
                </a:rPr>
                <a:t>ecnologie</a:t>
              </a:r>
              <a:endParaRPr lang="it-IT" sz="1600" dirty="0">
                <a:solidFill>
                  <a:srgbClr val="000000">
                    <a:lumMod val="50000"/>
                  </a:srgbClr>
                </a:solidFill>
                <a:latin typeface="Arial Narrow" panose="020B0606020202030204" pitchFamily="34" charset="0"/>
              </a:endParaRPr>
            </a:p>
          </p:txBody>
        </p:sp>
        <p:sp>
          <p:nvSpPr>
            <p:cNvPr id="14" name="CasellaDiTesto 13"/>
            <p:cNvSpPr txBox="1"/>
            <p:nvPr/>
          </p:nvSpPr>
          <p:spPr>
            <a:xfrm>
              <a:off x="1572013" y="867376"/>
              <a:ext cx="994183" cy="400110"/>
            </a:xfrm>
            <a:prstGeom prst="rect">
              <a:avLst/>
            </a:prstGeom>
            <a:noFill/>
          </p:spPr>
          <p:txBody>
            <a:bodyPr wrap="none">
              <a:spAutoFit/>
            </a:bodyPr>
            <a:lstStyle/>
            <a:p>
              <a:pPr fontAlgn="base">
                <a:spcBef>
                  <a:spcPct val="0"/>
                </a:spcBef>
                <a:spcAft>
                  <a:spcPct val="0"/>
                </a:spcAft>
                <a:defRPr/>
              </a:pPr>
              <a:r>
                <a:rPr lang="it-IT" sz="2000" b="1" dirty="0">
                  <a:solidFill>
                    <a:srgbClr val="000000">
                      <a:lumMod val="50000"/>
                    </a:srgbClr>
                  </a:solidFill>
                  <a:latin typeface="Arial Narrow" panose="020B0606020202030204" pitchFamily="34" charset="0"/>
                </a:rPr>
                <a:t>O</a:t>
              </a:r>
              <a:r>
                <a:rPr lang="it-IT" sz="1000" dirty="0">
                  <a:solidFill>
                    <a:srgbClr val="000000">
                      <a:lumMod val="50000"/>
                    </a:srgbClr>
                  </a:solidFill>
                  <a:latin typeface="Arial Narrow" panose="020B0606020202030204" pitchFamily="34" charset="0"/>
                </a:rPr>
                <a:t>rganizzazione</a:t>
              </a:r>
              <a:endParaRPr lang="it-IT" sz="1600" dirty="0">
                <a:solidFill>
                  <a:srgbClr val="000000">
                    <a:lumMod val="50000"/>
                  </a:srgbClr>
                </a:solidFill>
                <a:latin typeface="Arial Narrow" panose="020B0606020202030204" pitchFamily="34" charset="0"/>
              </a:endParaRPr>
            </a:p>
          </p:txBody>
        </p:sp>
        <p:sp>
          <p:nvSpPr>
            <p:cNvPr id="15" name="CasellaDiTesto 14"/>
            <p:cNvSpPr txBox="1"/>
            <p:nvPr/>
          </p:nvSpPr>
          <p:spPr>
            <a:xfrm>
              <a:off x="2758164" y="926274"/>
              <a:ext cx="811441" cy="400110"/>
            </a:xfrm>
            <a:prstGeom prst="rect">
              <a:avLst/>
            </a:prstGeom>
            <a:noFill/>
          </p:spPr>
          <p:txBody>
            <a:bodyPr wrap="none">
              <a:spAutoFit/>
            </a:bodyPr>
            <a:lstStyle/>
            <a:p>
              <a:pPr fontAlgn="base">
                <a:spcBef>
                  <a:spcPct val="0"/>
                </a:spcBef>
                <a:spcAft>
                  <a:spcPct val="0"/>
                </a:spcAft>
                <a:defRPr/>
              </a:pPr>
              <a:r>
                <a:rPr lang="it-IT" sz="2000" b="1" dirty="0" err="1">
                  <a:solidFill>
                    <a:srgbClr val="000000">
                      <a:lumMod val="50000"/>
                    </a:srgbClr>
                  </a:solidFill>
                  <a:latin typeface="Arial Narrow" panose="020B0606020202030204" pitchFamily="34" charset="0"/>
                </a:rPr>
                <a:t>PR</a:t>
              </a:r>
              <a:r>
                <a:rPr lang="it-IT" sz="1000" dirty="0" err="1">
                  <a:solidFill>
                    <a:srgbClr val="000000">
                      <a:lumMod val="50000"/>
                    </a:srgbClr>
                  </a:solidFill>
                  <a:latin typeface="Arial Narrow" panose="020B0606020202030204" pitchFamily="34" charset="0"/>
                </a:rPr>
                <a:t>rocessi</a:t>
              </a:r>
              <a:endParaRPr lang="it-IT" sz="1600" dirty="0">
                <a:solidFill>
                  <a:srgbClr val="000000">
                    <a:lumMod val="50000"/>
                  </a:srgbClr>
                </a:solidFill>
                <a:latin typeface="Arial Narrow" panose="020B0606020202030204" pitchFamily="34" charset="0"/>
              </a:endParaRPr>
            </a:p>
          </p:txBody>
        </p:sp>
        <p:sp>
          <p:nvSpPr>
            <p:cNvPr id="16" name="CasellaDiTesto 15"/>
            <p:cNvSpPr txBox="1"/>
            <p:nvPr/>
          </p:nvSpPr>
          <p:spPr>
            <a:xfrm>
              <a:off x="1995477" y="668969"/>
              <a:ext cx="572593" cy="400110"/>
            </a:xfrm>
            <a:prstGeom prst="rect">
              <a:avLst/>
            </a:prstGeom>
            <a:noFill/>
          </p:spPr>
          <p:txBody>
            <a:bodyPr wrap="none">
              <a:spAutoFit/>
            </a:bodyPr>
            <a:lstStyle/>
            <a:p>
              <a:pPr fontAlgn="base">
                <a:spcBef>
                  <a:spcPct val="0"/>
                </a:spcBef>
                <a:spcAft>
                  <a:spcPct val="0"/>
                </a:spcAft>
                <a:defRPr/>
              </a:pPr>
              <a:r>
                <a:rPr lang="it-IT" sz="2000" b="1" dirty="0">
                  <a:solidFill>
                    <a:srgbClr val="000000">
                      <a:lumMod val="50000"/>
                    </a:srgbClr>
                  </a:solidFill>
                  <a:latin typeface="Arial Narrow" panose="020B0606020202030204" pitchFamily="34" charset="0"/>
                </a:rPr>
                <a:t>S</a:t>
              </a:r>
              <a:r>
                <a:rPr lang="it-IT" sz="1000" dirty="0">
                  <a:solidFill>
                    <a:srgbClr val="000000">
                      <a:lumMod val="50000"/>
                    </a:srgbClr>
                  </a:solidFill>
                  <a:latin typeface="Arial Narrow" panose="020B0606020202030204" pitchFamily="34" charset="0"/>
                </a:rPr>
                <a:t>ervizi</a:t>
              </a:r>
              <a:endParaRPr lang="it-IT" sz="1600" dirty="0">
                <a:solidFill>
                  <a:srgbClr val="000000">
                    <a:lumMod val="50000"/>
                  </a:srgbClr>
                </a:solidFill>
                <a:latin typeface="Arial Narrow" panose="020B0606020202030204" pitchFamily="34" charset="0"/>
              </a:endParaRPr>
            </a:p>
          </p:txBody>
        </p:sp>
        <p:sp>
          <p:nvSpPr>
            <p:cNvPr id="17" name="CasellaDiTesto 16"/>
            <p:cNvSpPr txBox="1"/>
            <p:nvPr/>
          </p:nvSpPr>
          <p:spPr>
            <a:xfrm>
              <a:off x="2254138" y="1126489"/>
              <a:ext cx="728084" cy="400110"/>
            </a:xfrm>
            <a:prstGeom prst="rect">
              <a:avLst/>
            </a:prstGeom>
            <a:noFill/>
          </p:spPr>
          <p:txBody>
            <a:bodyPr wrap="none">
              <a:spAutoFit/>
            </a:bodyPr>
            <a:lstStyle/>
            <a:p>
              <a:pPr fontAlgn="base">
                <a:spcBef>
                  <a:spcPct val="0"/>
                </a:spcBef>
                <a:spcAft>
                  <a:spcPct val="0"/>
                </a:spcAft>
                <a:defRPr/>
              </a:pPr>
              <a:r>
                <a:rPr lang="it-IT" sz="2000" b="1" dirty="0" err="1">
                  <a:solidFill>
                    <a:srgbClr val="000000">
                      <a:lumMod val="50000"/>
                    </a:srgbClr>
                  </a:solidFill>
                  <a:latin typeface="Arial Narrow" panose="020B0606020202030204" pitchFamily="34" charset="0"/>
                </a:rPr>
                <a:t>PE</a:t>
              </a:r>
              <a:r>
                <a:rPr lang="it-IT" sz="1000" dirty="0" err="1">
                  <a:solidFill>
                    <a:srgbClr val="000000">
                      <a:lumMod val="50000"/>
                    </a:srgbClr>
                  </a:solidFill>
                  <a:latin typeface="Arial Narrow" panose="020B0606020202030204" pitchFamily="34" charset="0"/>
                </a:rPr>
                <a:t>rsone</a:t>
              </a:r>
              <a:endParaRPr lang="it-IT" sz="1600" dirty="0">
                <a:solidFill>
                  <a:srgbClr val="000000">
                    <a:lumMod val="50000"/>
                  </a:srgbClr>
                </a:solidFill>
                <a:latin typeface="Arial Narrow" panose="020B0606020202030204" pitchFamily="34" charset="0"/>
              </a:endParaRPr>
            </a:p>
          </p:txBody>
        </p:sp>
        <p:pic>
          <p:nvPicPr>
            <p:cNvPr id="18" name="Picture 7"/>
            <p:cNvPicPr>
              <a:picLocks noChangeAspect="1" noChangeArrowheads="1"/>
            </p:cNvPicPr>
            <p:nvPr/>
          </p:nvPicPr>
          <p:blipFill rotWithShape="1">
            <a:blip r:embed="rId4">
              <a:clrChange>
                <a:clrFrom>
                  <a:srgbClr val="FCFEFC"/>
                </a:clrFrom>
                <a:clrTo>
                  <a:srgbClr val="FCFEFC">
                    <a:alpha val="0"/>
                  </a:srgbClr>
                </a:clrTo>
              </a:clrChange>
              <a:extLst>
                <a:ext uri="{28A0092B-C50C-407E-A947-70E740481C1C}">
                  <a14:useLocalDpi xmlns:a14="http://schemas.microsoft.com/office/drawing/2010/main" val="0"/>
                </a:ext>
              </a:extLst>
            </a:blip>
            <a:srcRect l="4610" t="4079" r="61438" b="19040"/>
            <a:stretch/>
          </p:blipFill>
          <p:spPr bwMode="auto">
            <a:xfrm>
              <a:off x="1603544" y="1647391"/>
              <a:ext cx="1944215" cy="297479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19" name="Connettore 1 18"/>
          <p:cNvCxnSpPr/>
          <p:nvPr/>
        </p:nvCxnSpPr>
        <p:spPr>
          <a:xfrm>
            <a:off x="3794963" y="4188519"/>
            <a:ext cx="1274958" cy="0"/>
          </a:xfrm>
          <a:prstGeom prst="line">
            <a:avLst/>
          </a:prstGeom>
          <a:effectLst>
            <a:glow rad="101600">
              <a:schemeClr val="bg1">
                <a:lumMod val="85000"/>
                <a:alpha val="60000"/>
              </a:schemeClr>
            </a:glow>
          </a:effectLst>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a:off x="3794963" y="5121176"/>
            <a:ext cx="1274958" cy="0"/>
          </a:xfrm>
          <a:prstGeom prst="line">
            <a:avLst/>
          </a:prstGeom>
          <a:effectLst>
            <a:glow rad="101600">
              <a:schemeClr val="bg1">
                <a:lumMod val="85000"/>
                <a:alpha val="60000"/>
              </a:schemeClr>
            </a:glow>
          </a:effectLst>
        </p:spPr>
        <p:style>
          <a:lnRef idx="1">
            <a:schemeClr val="accent1"/>
          </a:lnRef>
          <a:fillRef idx="0">
            <a:schemeClr val="accent1"/>
          </a:fillRef>
          <a:effectRef idx="0">
            <a:schemeClr val="accent1"/>
          </a:effectRef>
          <a:fontRef idx="minor">
            <a:schemeClr val="tx1"/>
          </a:fontRef>
        </p:style>
      </p:cxnSp>
      <p:cxnSp>
        <p:nvCxnSpPr>
          <p:cNvPr id="21" name="Connettore 1 20"/>
          <p:cNvCxnSpPr/>
          <p:nvPr/>
        </p:nvCxnSpPr>
        <p:spPr>
          <a:xfrm>
            <a:off x="3794963" y="6133207"/>
            <a:ext cx="1274958" cy="0"/>
          </a:xfrm>
          <a:prstGeom prst="line">
            <a:avLst/>
          </a:prstGeom>
          <a:effectLst>
            <a:glow rad="101600">
              <a:schemeClr val="bg1">
                <a:lumMod val="85000"/>
                <a:alpha val="60000"/>
              </a:schemeClr>
            </a:glow>
          </a:effectLst>
        </p:spPr>
        <p:style>
          <a:lnRef idx="1">
            <a:schemeClr val="accent1"/>
          </a:lnRef>
          <a:fillRef idx="0">
            <a:schemeClr val="accent1"/>
          </a:fillRef>
          <a:effectRef idx="0">
            <a:schemeClr val="accent1"/>
          </a:effectRef>
          <a:fontRef idx="minor">
            <a:schemeClr val="tx1"/>
          </a:fontRef>
        </p:style>
      </p:cxnSp>
      <p:sp>
        <p:nvSpPr>
          <p:cNvPr id="22" name="Rettangolo 1"/>
          <p:cNvSpPr>
            <a:spLocks noChangeArrowheads="1"/>
          </p:cNvSpPr>
          <p:nvPr/>
        </p:nvSpPr>
        <p:spPr bwMode="auto">
          <a:xfrm>
            <a:off x="5069351" y="4961632"/>
            <a:ext cx="35290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marL="0" indent="0" fontAlgn="base">
              <a:spcBef>
                <a:spcPts val="2400"/>
              </a:spcBef>
              <a:spcAft>
                <a:spcPct val="0"/>
              </a:spcAft>
              <a:defRPr/>
            </a:pPr>
            <a:r>
              <a:rPr lang="it-IT" altLang="it-IT" sz="1600" dirty="0" smtClean="0">
                <a:solidFill>
                  <a:srgbClr val="000000">
                    <a:lumMod val="50000"/>
                  </a:srgbClr>
                </a:solidFill>
                <a:latin typeface="Arial Narrow" panose="020B0606020202030204" pitchFamily="34" charset="0"/>
              </a:rPr>
              <a:t>B. Una serie di </a:t>
            </a:r>
            <a:r>
              <a:rPr lang="it-IT" altLang="it-IT" sz="1600" b="1" dirty="0" smtClean="0">
                <a:solidFill>
                  <a:srgbClr val="000000">
                    <a:lumMod val="50000"/>
                  </a:srgbClr>
                </a:solidFill>
                <a:latin typeface="Arial Narrow" panose="020B0606020202030204" pitchFamily="34" charset="0"/>
              </a:rPr>
              <a:t>progetti esemplari </a:t>
            </a:r>
          </a:p>
        </p:txBody>
      </p:sp>
      <p:sp>
        <p:nvSpPr>
          <p:cNvPr id="23" name="Rettangolo 1"/>
          <p:cNvSpPr>
            <a:spLocks noChangeArrowheads="1"/>
          </p:cNvSpPr>
          <p:nvPr/>
        </p:nvSpPr>
        <p:spPr bwMode="auto">
          <a:xfrm>
            <a:off x="5077288" y="5977632"/>
            <a:ext cx="37369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marL="273050" indent="-273050" fontAlgn="base">
              <a:spcBef>
                <a:spcPts val="2400"/>
              </a:spcBef>
              <a:spcAft>
                <a:spcPct val="0"/>
              </a:spcAft>
              <a:defRPr/>
            </a:pPr>
            <a:r>
              <a:rPr lang="it-IT" altLang="it-IT" sz="1600" dirty="0" smtClean="0">
                <a:solidFill>
                  <a:srgbClr val="000000">
                    <a:lumMod val="50000"/>
                  </a:srgbClr>
                </a:solidFill>
                <a:latin typeface="Arial Narrow" panose="020B0606020202030204" pitchFamily="34" charset="0"/>
              </a:rPr>
              <a:t>C. Una attività di</a:t>
            </a:r>
            <a:r>
              <a:rPr lang="it-IT" altLang="it-IT" sz="1600" b="1" dirty="0" smtClean="0">
                <a:solidFill>
                  <a:srgbClr val="000000">
                    <a:lumMod val="50000"/>
                  </a:srgbClr>
                </a:solidFill>
                <a:latin typeface="Arial Narrow" panose="020B0606020202030204" pitchFamily="34" charset="0"/>
              </a:rPr>
              <a:t> accompagnamento e miglioramento continuo</a:t>
            </a:r>
          </a:p>
        </p:txBody>
      </p:sp>
      <p:sp>
        <p:nvSpPr>
          <p:cNvPr id="24" name="Rectangle 3"/>
          <p:cNvSpPr txBox="1">
            <a:spLocks/>
          </p:cNvSpPr>
          <p:nvPr/>
        </p:nvSpPr>
        <p:spPr bwMode="auto">
          <a:xfrm>
            <a:off x="251520" y="956519"/>
            <a:ext cx="8335962"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ct val="20000"/>
              </a:spcBef>
              <a:buChar char="•"/>
              <a:defRPr sz="3200">
                <a:solidFill>
                  <a:schemeClr val="tx1"/>
                </a:solidFill>
                <a:latin typeface="Arial" pitchFamily="34" charset="0"/>
                <a:cs typeface="Arial" pitchFamily="34" charset="0"/>
              </a:defRPr>
            </a:lvl1pPr>
            <a:lvl2pPr marL="742950" indent="-285750" defTabSz="457200" eaLnBrk="0" hangingPunct="0">
              <a:spcBef>
                <a:spcPct val="20000"/>
              </a:spcBef>
              <a:buChar char="–"/>
              <a:defRPr sz="2800">
                <a:solidFill>
                  <a:schemeClr val="tx1"/>
                </a:solidFill>
                <a:latin typeface="Arial" pitchFamily="34" charset="0"/>
                <a:cs typeface="Arial" pitchFamily="34" charset="0"/>
              </a:defRPr>
            </a:lvl2pPr>
            <a:lvl3pPr marL="1143000" indent="-228600" defTabSz="457200" eaLnBrk="0" hangingPunct="0">
              <a:spcBef>
                <a:spcPct val="20000"/>
              </a:spcBef>
              <a:buChar char="•"/>
              <a:defRPr sz="2400">
                <a:solidFill>
                  <a:schemeClr val="tx1"/>
                </a:solidFill>
                <a:latin typeface="Arial" pitchFamily="34" charset="0"/>
                <a:cs typeface="Arial" pitchFamily="34" charset="0"/>
              </a:defRPr>
            </a:lvl3pPr>
            <a:lvl4pPr marL="1600200" indent="-228600" defTabSz="457200" eaLnBrk="0" hangingPunct="0">
              <a:spcBef>
                <a:spcPct val="20000"/>
              </a:spcBef>
              <a:buChar char="–"/>
              <a:defRPr sz="2000">
                <a:solidFill>
                  <a:schemeClr val="tx1"/>
                </a:solidFill>
                <a:latin typeface="Arial" pitchFamily="34" charset="0"/>
                <a:cs typeface="Arial" pitchFamily="34" charset="0"/>
              </a:defRPr>
            </a:lvl4pPr>
            <a:lvl5pPr marL="2057400" indent="-228600" defTabSz="457200" eaLnBrk="0" hangingPunct="0">
              <a:spcBef>
                <a:spcPct val="20000"/>
              </a:spcBef>
              <a:buChar char="»"/>
              <a:defRPr sz="2000">
                <a:solidFill>
                  <a:schemeClr val="tx1"/>
                </a:solidFill>
                <a:latin typeface="Arial" pitchFamily="34" charset="0"/>
                <a:cs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fontAlgn="base">
              <a:spcBef>
                <a:spcPct val="0"/>
              </a:spcBef>
              <a:spcAft>
                <a:spcPct val="0"/>
              </a:spcAft>
              <a:buFont typeface="Wingdings" pitchFamily="2" charset="2"/>
              <a:buNone/>
            </a:pPr>
            <a:r>
              <a:rPr lang="it-IT" altLang="it-IT" sz="1800" dirty="0" smtClean="0">
                <a:solidFill>
                  <a:srgbClr val="000000"/>
                </a:solidFill>
                <a:latin typeface="+mn-lt"/>
              </a:rPr>
              <a:t>La </a:t>
            </a:r>
            <a:r>
              <a:rPr lang="it-IT" altLang="it-IT" sz="1800" b="1" dirty="0">
                <a:solidFill>
                  <a:srgbClr val="29732D"/>
                </a:solidFill>
                <a:latin typeface="+mn-lt"/>
                <a:cs typeface="+mn-cs"/>
              </a:rPr>
              <a:t>metodologia di Change Management Strutturale </a:t>
            </a:r>
            <a:r>
              <a:rPr lang="it-IT" altLang="it-IT" sz="1800" b="1" dirty="0" smtClean="0">
                <a:solidFill>
                  <a:srgbClr val="29732D"/>
                </a:solidFill>
                <a:latin typeface="+mn-lt"/>
                <a:cs typeface="+mn-cs"/>
              </a:rPr>
              <a:t>(</a:t>
            </a:r>
            <a:r>
              <a:rPr lang="it-IT" altLang="it-IT" sz="1800" dirty="0" smtClean="0">
                <a:latin typeface="+mn-lt"/>
                <a:cs typeface="+mn-cs"/>
              </a:rPr>
              <a:t>Butera, </a:t>
            </a:r>
            <a:r>
              <a:rPr lang="it-IT" altLang="it-IT" sz="1800" i="1" dirty="0" smtClean="0">
                <a:latin typeface="+mn-lt"/>
                <a:cs typeface="+mn-cs"/>
              </a:rPr>
              <a:t>Studi Organizzativi</a:t>
            </a:r>
            <a:r>
              <a:rPr lang="it-IT" altLang="it-IT" sz="1800" dirty="0" smtClean="0">
                <a:latin typeface="+mn-lt"/>
                <a:cs typeface="+mn-cs"/>
              </a:rPr>
              <a:t>, 1, 2015)  </a:t>
            </a:r>
            <a:r>
              <a:rPr lang="it-IT" altLang="it-IT" sz="1800" dirty="0" smtClean="0">
                <a:solidFill>
                  <a:srgbClr val="000000"/>
                </a:solidFill>
                <a:latin typeface="+mn-lt"/>
              </a:rPr>
              <a:t>sviluppa tre classi di attività che si rafforzano a vicenda, non in modo sequenziale ma in modo ricorsivo: un piano, progetti esemplari, cambiamento continuo. Si può cominciare da qualunque punto del percorso di cambiamento.</a:t>
            </a:r>
          </a:p>
          <a:p>
            <a:pPr algn="just" fontAlgn="base">
              <a:spcBef>
                <a:spcPct val="0"/>
              </a:spcBef>
              <a:spcAft>
                <a:spcPct val="0"/>
              </a:spcAft>
              <a:buFont typeface="Wingdings" pitchFamily="2" charset="2"/>
              <a:buNone/>
            </a:pPr>
            <a:r>
              <a:rPr lang="it-IT" altLang="it-IT" sz="1800" dirty="0" smtClean="0">
                <a:solidFill>
                  <a:srgbClr val="000000"/>
                </a:solidFill>
                <a:latin typeface="+mn-lt"/>
              </a:rPr>
              <a:t>Ciascuna di tali attività sviluppa e progetto in modo integrato servizio, processi, organizzazione, tecnologia, persone.</a:t>
            </a:r>
          </a:p>
          <a:p>
            <a:pPr algn="just" fontAlgn="base">
              <a:spcBef>
                <a:spcPct val="0"/>
              </a:spcBef>
              <a:spcAft>
                <a:spcPct val="0"/>
              </a:spcAft>
              <a:buFont typeface="Wingdings" pitchFamily="2" charset="2"/>
              <a:buChar char="ü"/>
            </a:pPr>
            <a:endParaRPr lang="it-IT" altLang="it-IT" sz="1800" dirty="0" smtClean="0">
              <a:solidFill>
                <a:srgbClr val="000000"/>
              </a:solidFill>
              <a:latin typeface="+mn-lt"/>
            </a:endParaRPr>
          </a:p>
          <a:p>
            <a:pPr algn="just" fontAlgn="base">
              <a:spcBef>
                <a:spcPct val="0"/>
              </a:spcBef>
              <a:spcAft>
                <a:spcPct val="0"/>
              </a:spcAft>
              <a:buFont typeface="Wingdings" pitchFamily="2" charset="2"/>
              <a:buNone/>
            </a:pPr>
            <a:r>
              <a:rPr lang="it-IT" altLang="it-IT" sz="1800" dirty="0" smtClean="0">
                <a:solidFill>
                  <a:srgbClr val="000000"/>
                </a:solidFill>
                <a:latin typeface="+mn-lt"/>
              </a:rPr>
              <a:t> </a:t>
            </a:r>
          </a:p>
        </p:txBody>
      </p:sp>
      <p:sp>
        <p:nvSpPr>
          <p:cNvPr id="25" name="Segnaposto numero diapositiva 24"/>
          <p:cNvSpPr>
            <a:spLocks noGrp="1"/>
          </p:cNvSpPr>
          <p:nvPr>
            <p:ph type="sldNum" sz="quarter" idx="4294967295"/>
          </p:nvPr>
        </p:nvSpPr>
        <p:spPr>
          <a:xfrm>
            <a:off x="6758880" y="6356351"/>
            <a:ext cx="2133600" cy="365125"/>
          </a:xfrm>
        </p:spPr>
        <p:txBody>
          <a:bodyPr/>
          <a:lstStyle/>
          <a:p>
            <a:pPr>
              <a:defRPr/>
            </a:pPr>
            <a:fld id="{088B81A5-AF50-4635-A046-DE3157B98320}" type="slidenum">
              <a:rPr lang="it-IT" smtClean="0">
                <a:solidFill>
                  <a:prstClr val="black">
                    <a:tint val="75000"/>
                  </a:prstClr>
                </a:solidFill>
              </a:rPr>
              <a:pPr>
                <a:defRPr/>
              </a:pPr>
              <a:t>34</a:t>
            </a:fld>
            <a:endParaRPr lang="it-IT">
              <a:solidFill>
                <a:prstClr val="black">
                  <a:tint val="75000"/>
                </a:prstClr>
              </a:solidFill>
            </a:endParaRPr>
          </a:p>
        </p:txBody>
      </p:sp>
      <p:sp>
        <p:nvSpPr>
          <p:cNvPr id="26" name="Segnaposto piè di pagina 4"/>
          <p:cNvSpPr>
            <a:spLocks noGrp="1"/>
          </p:cNvSpPr>
          <p:nvPr>
            <p:ph type="ftr" sz="quarter" idx="3"/>
          </p:nvPr>
        </p:nvSpPr>
        <p:spPr>
          <a:xfrm>
            <a:off x="2915816" y="6381328"/>
            <a:ext cx="3680048" cy="501650"/>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it-IT" smtClean="0"/>
              <a:t>Federico Butera. Non riprodurre senza autorizzazione</a:t>
            </a:r>
            <a:endParaRPr lang="it-IT" dirty="0">
              <a:solidFill>
                <a:prstClr val="black">
                  <a:tint val="75000"/>
                </a:prstClr>
              </a:solidFill>
            </a:endParaRPr>
          </a:p>
        </p:txBody>
      </p:sp>
    </p:spTree>
    <p:extLst>
      <p:ext uri="{BB962C8B-B14F-4D97-AF65-F5344CB8AC3E}">
        <p14:creationId xmlns:p14="http://schemas.microsoft.com/office/powerpoint/2010/main" val="2232185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 ii) Un caso di Change Management Strutturale: gli Uffici delle Entrate</a:t>
            </a:r>
            <a:endParaRPr lang="it-IT" dirty="0"/>
          </a:p>
        </p:txBody>
      </p:sp>
      <p:sp>
        <p:nvSpPr>
          <p:cNvPr id="3" name="Segnaposto contenuto 2"/>
          <p:cNvSpPr>
            <a:spLocks noGrp="1"/>
          </p:cNvSpPr>
          <p:nvPr>
            <p:ph idx="1"/>
          </p:nvPr>
        </p:nvSpPr>
        <p:spPr>
          <a:xfrm>
            <a:off x="314191" y="1052736"/>
            <a:ext cx="8434273" cy="4525963"/>
          </a:xfrm>
        </p:spPr>
        <p:txBody>
          <a:bodyPr/>
          <a:lstStyle/>
          <a:p>
            <a:pPr marL="0" indent="0">
              <a:buNone/>
            </a:pPr>
            <a:r>
              <a:rPr lang="it-IT" b="1" dirty="0">
                <a:solidFill>
                  <a:srgbClr val="002060"/>
                </a:solidFill>
              </a:rPr>
              <a:t>Il bisogno </a:t>
            </a:r>
            <a:r>
              <a:rPr lang="it-IT" b="1" dirty="0" smtClean="0">
                <a:solidFill>
                  <a:srgbClr val="002060"/>
                </a:solidFill>
              </a:rPr>
              <a:t>strategico</a:t>
            </a:r>
          </a:p>
          <a:p>
            <a:r>
              <a:rPr lang="it-IT" b="1" dirty="0" smtClean="0">
                <a:solidFill>
                  <a:srgbClr val="002060"/>
                </a:solidFill>
              </a:rPr>
              <a:t>Unificazione degli Uffici Iva, Imposte Dirette, Registro, diversissimi e privi </a:t>
            </a:r>
            <a:r>
              <a:rPr lang="it-IT" b="1" dirty="0">
                <a:solidFill>
                  <a:srgbClr val="002060"/>
                </a:solidFill>
              </a:rPr>
              <a:t>di efficienza e efficacia</a:t>
            </a:r>
          </a:p>
          <a:p>
            <a:pPr marL="0" indent="0">
              <a:buNone/>
            </a:pPr>
            <a:r>
              <a:rPr lang="it-IT" b="1" dirty="0" smtClean="0">
                <a:solidFill>
                  <a:srgbClr val="002060"/>
                </a:solidFill>
              </a:rPr>
              <a:t> Il </a:t>
            </a:r>
            <a:r>
              <a:rPr lang="it-IT" b="1" dirty="0">
                <a:solidFill>
                  <a:srgbClr val="002060"/>
                </a:solidFill>
              </a:rPr>
              <a:t>problema di </a:t>
            </a:r>
            <a:r>
              <a:rPr lang="it-IT" b="1" dirty="0" smtClean="0">
                <a:solidFill>
                  <a:srgbClr val="002060"/>
                </a:solidFill>
              </a:rPr>
              <a:t>partenza </a:t>
            </a:r>
          </a:p>
          <a:p>
            <a:r>
              <a:rPr lang="it-IT" b="1" dirty="0" smtClean="0">
                <a:solidFill>
                  <a:srgbClr val="002060"/>
                </a:solidFill>
              </a:rPr>
              <a:t>C’era </a:t>
            </a:r>
            <a:r>
              <a:rPr lang="it-IT" b="1" dirty="0">
                <a:solidFill>
                  <a:srgbClr val="002060"/>
                </a:solidFill>
              </a:rPr>
              <a:t>una legge ma non c’era l’organizzazione</a:t>
            </a:r>
          </a:p>
          <a:p>
            <a:pPr marL="0" indent="0">
              <a:buNone/>
            </a:pPr>
            <a:r>
              <a:rPr lang="it-IT" b="1" dirty="0" smtClean="0">
                <a:solidFill>
                  <a:srgbClr val="002060"/>
                </a:solidFill>
              </a:rPr>
              <a:t>Lo </a:t>
            </a:r>
            <a:r>
              <a:rPr lang="it-IT" b="1" dirty="0" err="1">
                <a:solidFill>
                  <a:srgbClr val="002060"/>
                </a:solidFill>
              </a:rPr>
              <a:t>starting</a:t>
            </a:r>
            <a:r>
              <a:rPr lang="it-IT" b="1" dirty="0">
                <a:solidFill>
                  <a:srgbClr val="002060"/>
                </a:solidFill>
              </a:rPr>
              <a:t> </a:t>
            </a:r>
            <a:r>
              <a:rPr lang="it-IT" b="1" dirty="0" err="1" smtClean="0">
                <a:solidFill>
                  <a:srgbClr val="002060"/>
                </a:solidFill>
              </a:rPr>
              <a:t>point</a:t>
            </a:r>
            <a:endParaRPr lang="it-IT" b="1" dirty="0" smtClean="0">
              <a:solidFill>
                <a:srgbClr val="002060"/>
              </a:solidFill>
            </a:endParaRPr>
          </a:p>
          <a:p>
            <a:r>
              <a:rPr lang="it-IT" b="1" dirty="0">
                <a:solidFill>
                  <a:srgbClr val="002060"/>
                </a:solidFill>
              </a:rPr>
              <a:t>Il nuovo </a:t>
            </a:r>
            <a:r>
              <a:rPr lang="it-IT" b="1" dirty="0" err="1">
                <a:solidFill>
                  <a:srgbClr val="002060"/>
                </a:solidFill>
              </a:rPr>
              <a:t>concept</a:t>
            </a:r>
            <a:r>
              <a:rPr lang="it-IT" b="1" dirty="0">
                <a:solidFill>
                  <a:srgbClr val="002060"/>
                </a:solidFill>
              </a:rPr>
              <a:t>: la PA basata sulla eccellenza dei servizi e sulla efficacia degli accertamenti</a:t>
            </a:r>
          </a:p>
          <a:p>
            <a:pPr marL="0" indent="0">
              <a:buNone/>
            </a:pPr>
            <a:r>
              <a:rPr lang="it-IT" b="1" dirty="0" smtClean="0">
                <a:solidFill>
                  <a:srgbClr val="002060"/>
                </a:solidFill>
              </a:rPr>
              <a:t> Il </a:t>
            </a:r>
            <a:r>
              <a:rPr lang="it-IT" b="1" dirty="0">
                <a:solidFill>
                  <a:srgbClr val="002060"/>
                </a:solidFill>
              </a:rPr>
              <a:t>processo di </a:t>
            </a:r>
            <a:r>
              <a:rPr lang="it-IT" b="1" dirty="0" smtClean="0">
                <a:solidFill>
                  <a:srgbClr val="002060"/>
                </a:solidFill>
              </a:rPr>
              <a:t>cambiamento</a:t>
            </a:r>
          </a:p>
          <a:p>
            <a:r>
              <a:rPr lang="it-IT" b="1" dirty="0" smtClean="0">
                <a:solidFill>
                  <a:srgbClr val="002060"/>
                </a:solidFill>
              </a:rPr>
              <a:t>La </a:t>
            </a:r>
            <a:r>
              <a:rPr lang="it-IT" b="1" dirty="0">
                <a:solidFill>
                  <a:srgbClr val="002060"/>
                </a:solidFill>
              </a:rPr>
              <a:t>presentazione del concept </a:t>
            </a:r>
            <a:r>
              <a:rPr lang="it-IT" b="1" dirty="0" smtClean="0">
                <a:solidFill>
                  <a:srgbClr val="002060"/>
                </a:solidFill>
              </a:rPr>
              <a:t>al “</a:t>
            </a:r>
            <a:r>
              <a:rPr lang="it-IT" b="1" dirty="0">
                <a:solidFill>
                  <a:srgbClr val="002060"/>
                </a:solidFill>
              </a:rPr>
              <a:t>Parlamentino del </a:t>
            </a:r>
            <a:r>
              <a:rPr lang="it-IT" b="1" dirty="0" smtClean="0">
                <a:solidFill>
                  <a:srgbClr val="002060"/>
                </a:solidFill>
              </a:rPr>
              <a:t>Cnel, </a:t>
            </a:r>
            <a:r>
              <a:rPr lang="it-IT" b="1" dirty="0">
                <a:solidFill>
                  <a:srgbClr val="002060"/>
                </a:solidFill>
              </a:rPr>
              <a:t>la creazione di uno </a:t>
            </a:r>
            <a:r>
              <a:rPr lang="it-IT" b="1" dirty="0" err="1">
                <a:solidFill>
                  <a:srgbClr val="002060"/>
                </a:solidFill>
              </a:rPr>
              <a:t>steering</a:t>
            </a:r>
            <a:r>
              <a:rPr lang="it-IT" b="1" dirty="0">
                <a:solidFill>
                  <a:srgbClr val="002060"/>
                </a:solidFill>
              </a:rPr>
              <a:t> </a:t>
            </a:r>
            <a:r>
              <a:rPr lang="it-IT" b="1" dirty="0" err="1" smtClean="0">
                <a:solidFill>
                  <a:srgbClr val="002060"/>
                </a:solidFill>
              </a:rPr>
              <a:t>commettee</a:t>
            </a:r>
            <a:r>
              <a:rPr lang="it-IT" b="1" dirty="0" smtClean="0">
                <a:solidFill>
                  <a:srgbClr val="002060"/>
                </a:solidFill>
              </a:rPr>
              <a:t> </a:t>
            </a:r>
            <a:r>
              <a:rPr lang="it-IT" b="1" dirty="0">
                <a:solidFill>
                  <a:srgbClr val="002060"/>
                </a:solidFill>
              </a:rPr>
              <a:t>e l’attivazione di 4 cantieri pilota</a:t>
            </a:r>
          </a:p>
          <a:p>
            <a:pPr marL="0" indent="0">
              <a:buNone/>
            </a:pPr>
            <a:r>
              <a:rPr lang="it-IT" b="1" dirty="0" smtClean="0">
                <a:solidFill>
                  <a:srgbClr val="002060"/>
                </a:solidFill>
              </a:rPr>
              <a:t>La </a:t>
            </a:r>
            <a:r>
              <a:rPr lang="it-IT" b="1" dirty="0">
                <a:solidFill>
                  <a:srgbClr val="002060"/>
                </a:solidFill>
              </a:rPr>
              <a:t>definizione del modello e la </a:t>
            </a:r>
            <a:r>
              <a:rPr lang="it-IT" b="1" dirty="0" smtClean="0">
                <a:solidFill>
                  <a:srgbClr val="002060"/>
                </a:solidFill>
              </a:rPr>
              <a:t>generalizzazione</a:t>
            </a:r>
          </a:p>
          <a:p>
            <a:r>
              <a:rPr lang="it-IT" b="1" dirty="0" smtClean="0">
                <a:solidFill>
                  <a:srgbClr val="002060"/>
                </a:solidFill>
              </a:rPr>
              <a:t>Microorganizzazione</a:t>
            </a:r>
            <a:r>
              <a:rPr lang="it-IT" b="1" dirty="0">
                <a:solidFill>
                  <a:srgbClr val="002060"/>
                </a:solidFill>
              </a:rPr>
              <a:t>, ruoli, sistemi informativi, formazione </a:t>
            </a:r>
            <a:r>
              <a:rPr lang="it-IT" b="1" dirty="0" smtClean="0">
                <a:solidFill>
                  <a:srgbClr val="002060"/>
                </a:solidFill>
              </a:rPr>
              <a:t>di nuova concezione</a:t>
            </a:r>
            <a:endParaRPr lang="it-IT" b="1" dirty="0">
              <a:solidFill>
                <a:srgbClr val="002060"/>
              </a:solidFill>
            </a:endParaRPr>
          </a:p>
          <a:p>
            <a:pPr marL="0" indent="0">
              <a:buNone/>
            </a:pPr>
            <a:r>
              <a:rPr lang="it-IT" b="1" dirty="0" smtClean="0">
                <a:solidFill>
                  <a:srgbClr val="002060"/>
                </a:solidFill>
              </a:rPr>
              <a:t> Il processo</a:t>
            </a:r>
          </a:p>
          <a:p>
            <a:r>
              <a:rPr lang="it-IT" b="1" dirty="0" smtClean="0">
                <a:solidFill>
                  <a:srgbClr val="002060"/>
                </a:solidFill>
              </a:rPr>
              <a:t>Ridisegno </a:t>
            </a:r>
            <a:r>
              <a:rPr lang="it-IT" b="1" dirty="0">
                <a:solidFill>
                  <a:srgbClr val="002060"/>
                </a:solidFill>
              </a:rPr>
              <a:t>integrato e </a:t>
            </a:r>
            <a:r>
              <a:rPr lang="it-IT" b="1" dirty="0" smtClean="0">
                <a:solidFill>
                  <a:srgbClr val="002060"/>
                </a:solidFill>
              </a:rPr>
              <a:t>implementazione </a:t>
            </a:r>
            <a:r>
              <a:rPr lang="it-IT" b="1" dirty="0">
                <a:solidFill>
                  <a:srgbClr val="002060"/>
                </a:solidFill>
              </a:rPr>
              <a:t>di organizzazione, tecnologia, layout, ruoli, formazione </a:t>
            </a:r>
            <a:r>
              <a:rPr lang="it-IT" b="1" dirty="0" smtClean="0">
                <a:solidFill>
                  <a:srgbClr val="002060"/>
                </a:solidFill>
              </a:rPr>
              <a:t>, condotto da dirigenti e quadri della amministrazione, </a:t>
            </a:r>
            <a:r>
              <a:rPr lang="it-IT" b="1" dirty="0" err="1" smtClean="0">
                <a:solidFill>
                  <a:srgbClr val="002060"/>
                </a:solidFill>
              </a:rPr>
              <a:t>Sogei</a:t>
            </a:r>
            <a:r>
              <a:rPr lang="it-IT" b="1" dirty="0" smtClean="0">
                <a:solidFill>
                  <a:srgbClr val="002060"/>
                </a:solidFill>
              </a:rPr>
              <a:t>, Irso, Scuola di Economia e Finanza</a:t>
            </a:r>
            <a:endParaRPr lang="it-IT" b="1" dirty="0">
              <a:solidFill>
                <a:srgbClr val="002060"/>
              </a:solidFill>
            </a:endParaRPr>
          </a:p>
          <a:p>
            <a:endParaRPr lang="it-IT" dirty="0"/>
          </a:p>
        </p:txBody>
      </p:sp>
      <p:sp>
        <p:nvSpPr>
          <p:cNvPr id="4" name="Segnaposto piè di pagina 4"/>
          <p:cNvSpPr>
            <a:spLocks noGrp="1"/>
          </p:cNvSpPr>
          <p:nvPr>
            <p:ph type="ftr" sz="quarter" idx="3"/>
          </p:nvPr>
        </p:nvSpPr>
        <p:spPr>
          <a:xfrm>
            <a:off x="2915816" y="6383734"/>
            <a:ext cx="3680048" cy="501650"/>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it-IT" dirty="0" smtClean="0"/>
              <a:t>Federico Butera. Non riprodurre senza autorizzazione</a:t>
            </a:r>
            <a:endParaRPr lang="it-IT" dirty="0">
              <a:solidFill>
                <a:prstClr val="black">
                  <a:tint val="75000"/>
                </a:prstClr>
              </a:solidFill>
            </a:endParaRPr>
          </a:p>
        </p:txBody>
      </p:sp>
      <p:sp>
        <p:nvSpPr>
          <p:cNvPr id="5" name="Segnaposto numero diapositiva 3"/>
          <p:cNvSpPr txBox="1">
            <a:spLocks/>
          </p:cNvSpPr>
          <p:nvPr/>
        </p:nvSpPr>
        <p:spPr>
          <a:xfrm>
            <a:off x="6758880" y="6356351"/>
            <a:ext cx="2133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smtClean="0">
                <a:solidFill>
                  <a:prstClr val="black">
                    <a:tint val="75000"/>
                  </a:prstClr>
                </a:solidFill>
              </a:rPr>
              <a:t>29</a:t>
            </a:r>
            <a:endParaRPr lang="it-IT" dirty="0">
              <a:solidFill>
                <a:prstClr val="black">
                  <a:tint val="75000"/>
                </a:prstClr>
              </a:solidFill>
            </a:endParaRPr>
          </a:p>
        </p:txBody>
      </p:sp>
    </p:spTree>
    <p:extLst>
      <p:ext uri="{BB962C8B-B14F-4D97-AF65-F5344CB8AC3E}">
        <p14:creationId xmlns:p14="http://schemas.microsoft.com/office/powerpoint/2010/main" val="3559723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5">
            <a:extLst>
              <a:ext uri="{FF2B5EF4-FFF2-40B4-BE49-F238E27FC236}">
                <a16:creationId xmlns="" xmlns:a16="http://schemas.microsoft.com/office/drawing/2014/main" id="{698F4947-5070-495D-A748-01F6565A1D0F}"/>
              </a:ext>
            </a:extLst>
          </p:cNvPr>
          <p:cNvSpPr txBox="1">
            <a:spLocks/>
          </p:cNvSpPr>
          <p:nvPr/>
        </p:nvSpPr>
        <p:spPr bwMode="auto">
          <a:xfrm>
            <a:off x="251520" y="44624"/>
            <a:ext cx="8280919" cy="72008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2400" b="1">
                <a:solidFill>
                  <a:srgbClr val="17385F"/>
                </a:solidFill>
                <a:latin typeface="+mj-lt"/>
                <a:ea typeface="+mj-ea"/>
                <a:cs typeface="+mj-cs"/>
              </a:defRPr>
            </a:lvl1pPr>
            <a:lvl2pPr algn="ctr" defTabSz="457200" rtl="0" eaLnBrk="1" fontAlgn="base" hangingPunct="1">
              <a:spcBef>
                <a:spcPct val="0"/>
              </a:spcBef>
              <a:spcAft>
                <a:spcPct val="0"/>
              </a:spcAft>
              <a:defRPr sz="2400" b="1">
                <a:solidFill>
                  <a:srgbClr val="17385F"/>
                </a:solidFill>
                <a:latin typeface="Arial" charset="0"/>
                <a:cs typeface="Arial" charset="0"/>
              </a:defRPr>
            </a:lvl2pPr>
            <a:lvl3pPr algn="ctr" defTabSz="457200" rtl="0" eaLnBrk="1" fontAlgn="base" hangingPunct="1">
              <a:spcBef>
                <a:spcPct val="0"/>
              </a:spcBef>
              <a:spcAft>
                <a:spcPct val="0"/>
              </a:spcAft>
              <a:defRPr sz="2400" b="1">
                <a:solidFill>
                  <a:srgbClr val="17385F"/>
                </a:solidFill>
                <a:latin typeface="Arial" charset="0"/>
                <a:cs typeface="Arial" charset="0"/>
              </a:defRPr>
            </a:lvl3pPr>
            <a:lvl4pPr algn="ctr" defTabSz="457200" rtl="0" eaLnBrk="1" fontAlgn="base" hangingPunct="1">
              <a:spcBef>
                <a:spcPct val="0"/>
              </a:spcBef>
              <a:spcAft>
                <a:spcPct val="0"/>
              </a:spcAft>
              <a:defRPr sz="2400" b="1">
                <a:solidFill>
                  <a:srgbClr val="17385F"/>
                </a:solidFill>
                <a:latin typeface="Arial" charset="0"/>
                <a:cs typeface="Arial" charset="0"/>
              </a:defRPr>
            </a:lvl4pPr>
            <a:lvl5pPr algn="ctr" defTabSz="457200" rtl="0" eaLnBrk="1" fontAlgn="base" hangingPunct="1">
              <a:spcBef>
                <a:spcPct val="0"/>
              </a:spcBef>
              <a:spcAft>
                <a:spcPct val="0"/>
              </a:spcAft>
              <a:defRPr sz="2400" b="1">
                <a:solidFill>
                  <a:srgbClr val="17385F"/>
                </a:solidFill>
                <a:latin typeface="Arial" charset="0"/>
                <a:cs typeface="Arial" charset="0"/>
              </a:defRPr>
            </a:lvl5pPr>
            <a:lvl6pPr marL="457200" algn="ctr" defTabSz="457200" rtl="0" eaLnBrk="1" fontAlgn="base" hangingPunct="1">
              <a:spcBef>
                <a:spcPct val="0"/>
              </a:spcBef>
              <a:spcAft>
                <a:spcPct val="0"/>
              </a:spcAft>
              <a:defRPr sz="2400" b="1">
                <a:solidFill>
                  <a:srgbClr val="17385F"/>
                </a:solidFill>
                <a:latin typeface="Arial" charset="0"/>
                <a:cs typeface="Arial" charset="0"/>
              </a:defRPr>
            </a:lvl6pPr>
            <a:lvl7pPr marL="914400" algn="ctr" defTabSz="457200" rtl="0" eaLnBrk="1" fontAlgn="base" hangingPunct="1">
              <a:spcBef>
                <a:spcPct val="0"/>
              </a:spcBef>
              <a:spcAft>
                <a:spcPct val="0"/>
              </a:spcAft>
              <a:defRPr sz="2400" b="1">
                <a:solidFill>
                  <a:srgbClr val="17385F"/>
                </a:solidFill>
                <a:latin typeface="Arial" charset="0"/>
                <a:cs typeface="Arial" charset="0"/>
              </a:defRPr>
            </a:lvl7pPr>
            <a:lvl8pPr marL="1371600" algn="ctr" defTabSz="457200" rtl="0" eaLnBrk="1" fontAlgn="base" hangingPunct="1">
              <a:spcBef>
                <a:spcPct val="0"/>
              </a:spcBef>
              <a:spcAft>
                <a:spcPct val="0"/>
              </a:spcAft>
              <a:defRPr sz="2400" b="1">
                <a:solidFill>
                  <a:srgbClr val="17385F"/>
                </a:solidFill>
                <a:latin typeface="Arial" charset="0"/>
                <a:cs typeface="Arial" charset="0"/>
              </a:defRPr>
            </a:lvl8pPr>
            <a:lvl9pPr marL="1828800" algn="ctr" defTabSz="457200" rtl="0" eaLnBrk="1" fontAlgn="base" hangingPunct="1">
              <a:spcBef>
                <a:spcPct val="0"/>
              </a:spcBef>
              <a:spcAft>
                <a:spcPct val="0"/>
              </a:spcAft>
              <a:defRPr sz="2400" b="1">
                <a:solidFill>
                  <a:srgbClr val="17385F"/>
                </a:solidFill>
                <a:latin typeface="Arial" charset="0"/>
                <a:cs typeface="Arial" charset="0"/>
              </a:defRPr>
            </a:lvl9pPr>
          </a:lstStyle>
          <a:p>
            <a:pPr algn="l"/>
            <a:endParaRPr lang="it-IT" kern="0" dirty="0" smtClean="0">
              <a:solidFill>
                <a:srgbClr val="29732D"/>
              </a:solidFill>
            </a:endParaRPr>
          </a:p>
          <a:p>
            <a:pPr algn="l"/>
            <a:r>
              <a:rPr lang="it-IT" kern="0" dirty="0" smtClean="0">
                <a:solidFill>
                  <a:srgbClr val="29732D"/>
                </a:solidFill>
              </a:rPr>
              <a:t>C iii) </a:t>
            </a:r>
            <a:r>
              <a:rPr lang="it-IT" kern="0" dirty="0">
                <a:solidFill>
                  <a:srgbClr val="29732D"/>
                </a:solidFill>
              </a:rPr>
              <a:t>Fabbisogni </a:t>
            </a:r>
            <a:r>
              <a:rPr lang="it-IT" kern="0" dirty="0" smtClean="0">
                <a:solidFill>
                  <a:srgbClr val="29732D"/>
                </a:solidFill>
              </a:rPr>
              <a:t>di personale e analisi organizzativa: </a:t>
            </a:r>
          </a:p>
          <a:p>
            <a:pPr algn="l"/>
            <a:r>
              <a:rPr lang="it-IT" kern="0" dirty="0" smtClean="0">
                <a:solidFill>
                  <a:srgbClr val="29732D"/>
                </a:solidFill>
              </a:rPr>
              <a:t>il caso dell’Emilia Romagna</a:t>
            </a:r>
            <a:endParaRPr lang="it-IT" sz="2000" kern="0" dirty="0">
              <a:solidFill>
                <a:srgbClr val="29732D"/>
              </a:solidFill>
            </a:endParaRPr>
          </a:p>
          <a:p>
            <a:pPr algn="l"/>
            <a:r>
              <a:rPr lang="it-IT" sz="2000" kern="0" dirty="0"/>
              <a:t> </a:t>
            </a:r>
            <a:endParaRPr lang="it-IT" kern="0" dirty="0"/>
          </a:p>
        </p:txBody>
      </p:sp>
      <p:sp>
        <p:nvSpPr>
          <p:cNvPr id="7" name="Pentagono 17">
            <a:extLst>
              <a:ext uri="{FF2B5EF4-FFF2-40B4-BE49-F238E27FC236}">
                <a16:creationId xmlns="" xmlns:a16="http://schemas.microsoft.com/office/drawing/2014/main" id="{0BEB8A1A-94C0-48E4-8833-F4E07B04EF31}"/>
              </a:ext>
            </a:extLst>
          </p:cNvPr>
          <p:cNvSpPr/>
          <p:nvPr/>
        </p:nvSpPr>
        <p:spPr bwMode="auto">
          <a:xfrm>
            <a:off x="251520" y="1556792"/>
            <a:ext cx="2031057" cy="1331148"/>
          </a:xfrm>
          <a:prstGeom prst="homePlate">
            <a:avLst>
              <a:gd name="adj" fmla="val 20298"/>
            </a:avLst>
          </a:prstGeom>
          <a:solidFill>
            <a:srgbClr val="D6E0EC"/>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ct val="100000"/>
              </a:lnSpc>
              <a:spcBef>
                <a:spcPct val="40000"/>
              </a:spcBef>
              <a:spcAft>
                <a:spcPct val="0"/>
              </a:spcAft>
              <a:buClr>
                <a:schemeClr val="tx2"/>
              </a:buClr>
              <a:buSzPct val="85000"/>
            </a:pPr>
            <a:r>
              <a:rPr kumimoji="0" lang="it-IT" sz="1400" b="1" i="0" u="none" strike="noStrike" cap="none" normalizeH="0" baseline="0" dirty="0">
                <a:ln>
                  <a:noFill/>
                </a:ln>
                <a:solidFill>
                  <a:schemeClr val="tx1"/>
                </a:solidFill>
                <a:effectLst/>
                <a:ea typeface="Verdana" pitchFamily="34" charset="0"/>
                <a:cs typeface="Verdana" pitchFamily="34" charset="0"/>
              </a:rPr>
              <a:t>1. </a:t>
            </a:r>
          </a:p>
          <a:p>
            <a:pPr marR="0" defTabSz="914400" rtl="0" eaLnBrk="1" fontAlgn="base" latinLnBrk="0" hangingPunct="1">
              <a:lnSpc>
                <a:spcPct val="100000"/>
              </a:lnSpc>
              <a:spcBef>
                <a:spcPct val="40000"/>
              </a:spcBef>
              <a:spcAft>
                <a:spcPct val="0"/>
              </a:spcAft>
              <a:buClr>
                <a:schemeClr val="tx2"/>
              </a:buClr>
              <a:buSzPct val="85000"/>
            </a:pPr>
            <a:r>
              <a:rPr kumimoji="0" lang="it-IT" sz="1400" b="1" i="0" u="none" strike="noStrike" cap="none" normalizeH="0" baseline="0" dirty="0">
                <a:ln>
                  <a:noFill/>
                </a:ln>
                <a:solidFill>
                  <a:schemeClr val="tx1"/>
                </a:solidFill>
                <a:effectLst/>
                <a:ea typeface="Verdana" pitchFamily="34" charset="0"/>
                <a:cs typeface="Verdana" pitchFamily="34" charset="0"/>
              </a:rPr>
              <a:t>RILEVAZIONE DEI FATTORI NUMERICI</a:t>
            </a:r>
            <a:endParaRPr kumimoji="0" lang="en-US" sz="1400" b="1" i="0" u="none" strike="noStrike" cap="none" normalizeH="0" baseline="0" dirty="0">
              <a:ln>
                <a:noFill/>
              </a:ln>
              <a:solidFill>
                <a:schemeClr val="tx1"/>
              </a:solidFill>
              <a:effectLst/>
              <a:ea typeface="Verdana" pitchFamily="34" charset="0"/>
              <a:cs typeface="Verdana" pitchFamily="34" charset="0"/>
            </a:endParaRPr>
          </a:p>
        </p:txBody>
      </p:sp>
      <p:sp>
        <p:nvSpPr>
          <p:cNvPr id="8" name="Gallone 27">
            <a:extLst>
              <a:ext uri="{FF2B5EF4-FFF2-40B4-BE49-F238E27FC236}">
                <a16:creationId xmlns="" xmlns:a16="http://schemas.microsoft.com/office/drawing/2014/main" id="{D40A362F-4F7A-47F8-868B-E8DCFFE33DDC}"/>
              </a:ext>
            </a:extLst>
          </p:cNvPr>
          <p:cNvSpPr/>
          <p:nvPr/>
        </p:nvSpPr>
        <p:spPr bwMode="auto">
          <a:xfrm>
            <a:off x="2642667" y="1556792"/>
            <a:ext cx="2191394" cy="1331149"/>
          </a:xfrm>
          <a:prstGeom prst="chevron">
            <a:avLst>
              <a:gd name="adj" fmla="val 18354"/>
            </a:avLst>
          </a:prstGeom>
          <a:solidFill>
            <a:srgbClr val="FAD8AF">
              <a:lumMod val="90000"/>
            </a:srgb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36000" bIns="45720" numCol="1" rtlCol="0" anchor="ctr" anchorCtr="0" compatLnSpc="1">
            <a:prstTxWarp prst="textNoShape">
              <a:avLst/>
            </a:prstTxWarp>
          </a:bodyPr>
          <a:lstStyle/>
          <a:p>
            <a:pPr fontAlgn="base">
              <a:spcAft>
                <a:spcPct val="0"/>
              </a:spcAft>
              <a:buClr>
                <a:srgbClr val="0C2D83"/>
              </a:buClr>
              <a:buSzPct val="85000"/>
              <a:defRPr/>
            </a:pPr>
            <a:r>
              <a:rPr kumimoji="0" lang="it-IT" sz="1400" b="1" i="0" u="none" strike="noStrike" kern="0" cap="none" spc="0" normalizeH="0" baseline="0" noProof="0" dirty="0">
                <a:ln>
                  <a:noFill/>
                </a:ln>
                <a:solidFill>
                  <a:srgbClr val="000000"/>
                </a:solidFill>
                <a:effectLst/>
                <a:uLnTx/>
                <a:uFillTx/>
                <a:ea typeface="Verdana" pitchFamily="34" charset="0"/>
                <a:cs typeface="Verdana" pitchFamily="34" charset="0"/>
              </a:rPr>
              <a:t>CAPACITA’ PRODUTTIVA SU ATTIVITA’ DIRETTE E INDIRETTE</a:t>
            </a:r>
          </a:p>
        </p:txBody>
      </p:sp>
      <p:sp>
        <p:nvSpPr>
          <p:cNvPr id="10" name="Gallone 27">
            <a:extLst>
              <a:ext uri="{FF2B5EF4-FFF2-40B4-BE49-F238E27FC236}">
                <a16:creationId xmlns="" xmlns:a16="http://schemas.microsoft.com/office/drawing/2014/main" id="{CD6CCE46-3EFE-45C3-9B2F-986970B52753}"/>
              </a:ext>
            </a:extLst>
          </p:cNvPr>
          <p:cNvSpPr/>
          <p:nvPr/>
        </p:nvSpPr>
        <p:spPr bwMode="auto">
          <a:xfrm>
            <a:off x="2642667" y="3878516"/>
            <a:ext cx="2217365" cy="774620"/>
          </a:xfrm>
          <a:prstGeom prst="chevron">
            <a:avLst>
              <a:gd name="adj" fmla="val 18354"/>
            </a:avLst>
          </a:prstGeom>
          <a:solidFill>
            <a:srgbClr val="FAD8AF">
              <a:lumMod val="90000"/>
            </a:srgb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36000" bIns="45720" numCol="1" rtlCol="0" anchor="ctr" anchorCtr="0" compatLnSpc="1">
            <a:prstTxWarp prst="textNoShape">
              <a:avLst/>
            </a:prstTxWarp>
          </a:bodyPr>
          <a:lstStyle/>
          <a:p>
            <a:pPr marL="0" marR="0" lvl="0" indent="0" defTabSz="914400" eaLnBrk="1" fontAlgn="base" latinLnBrk="0" hangingPunct="1">
              <a:lnSpc>
                <a:spcPct val="100000"/>
              </a:lnSpc>
              <a:spcBef>
                <a:spcPct val="40000"/>
              </a:spcBef>
              <a:spcAft>
                <a:spcPct val="0"/>
              </a:spcAft>
              <a:buClr>
                <a:srgbClr val="0C2D83"/>
              </a:buClr>
              <a:buSzPct val="85000"/>
              <a:buFontTx/>
              <a:buNone/>
              <a:tabLst/>
              <a:defRPr/>
            </a:pPr>
            <a:r>
              <a:rPr kumimoji="0" lang="it-IT" sz="1400" b="1" i="0" u="none" strike="noStrike" kern="0" cap="none" spc="0" normalizeH="0" baseline="0" noProof="0" dirty="0">
                <a:ln>
                  <a:noFill/>
                </a:ln>
                <a:solidFill>
                  <a:srgbClr val="000000"/>
                </a:solidFill>
                <a:effectLst/>
                <a:uLnTx/>
                <a:uFillTx/>
                <a:ea typeface="Verdana" pitchFamily="34" charset="0"/>
                <a:cs typeface="Verdana" pitchFamily="34" charset="0"/>
              </a:rPr>
              <a:t>VOLUMI DI OUTPUT NEL TEMPO</a:t>
            </a:r>
            <a:endParaRPr kumimoji="0" lang="en-US" sz="1400" b="1" i="0" u="none" strike="noStrike" kern="0" cap="none" spc="0" normalizeH="0" baseline="0" noProof="0" dirty="0">
              <a:ln>
                <a:noFill/>
              </a:ln>
              <a:solidFill>
                <a:srgbClr val="000000"/>
              </a:solidFill>
              <a:effectLst/>
              <a:uLnTx/>
              <a:uFillTx/>
              <a:ea typeface="Verdana" pitchFamily="34" charset="0"/>
              <a:cs typeface="Verdana" pitchFamily="34" charset="0"/>
            </a:endParaRPr>
          </a:p>
        </p:txBody>
      </p:sp>
      <p:sp>
        <p:nvSpPr>
          <p:cNvPr id="11" name="Pentagono 17">
            <a:extLst>
              <a:ext uri="{FF2B5EF4-FFF2-40B4-BE49-F238E27FC236}">
                <a16:creationId xmlns="" xmlns:a16="http://schemas.microsoft.com/office/drawing/2014/main" id="{7511F041-D042-40CE-AFB6-FC130F2634A5}"/>
              </a:ext>
            </a:extLst>
          </p:cNvPr>
          <p:cNvSpPr/>
          <p:nvPr/>
        </p:nvSpPr>
        <p:spPr bwMode="auto">
          <a:xfrm>
            <a:off x="5396508" y="1556792"/>
            <a:ext cx="2790725" cy="1331148"/>
          </a:xfrm>
          <a:prstGeom prst="chevron">
            <a:avLst>
              <a:gd name="adj" fmla="val 13328"/>
            </a:avLst>
          </a:prstGeom>
          <a:solidFill>
            <a:srgbClr val="92D050"/>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ct val="100000"/>
              </a:lnSpc>
              <a:spcBef>
                <a:spcPct val="40000"/>
              </a:spcBef>
              <a:spcAft>
                <a:spcPct val="0"/>
              </a:spcAft>
              <a:buClr>
                <a:schemeClr val="tx2"/>
              </a:buClr>
              <a:buSzPct val="85000"/>
            </a:pPr>
            <a:r>
              <a:rPr kumimoji="0" lang="it-IT" sz="1400" b="1" i="0" u="none" strike="noStrike" cap="none" normalizeH="0" baseline="0" dirty="0">
                <a:ln>
                  <a:noFill/>
                </a:ln>
                <a:solidFill>
                  <a:schemeClr val="tx1"/>
                </a:solidFill>
                <a:effectLst/>
                <a:ea typeface="Verdana" pitchFamily="34" charset="0"/>
                <a:cs typeface="Verdana" pitchFamily="34" charset="0"/>
              </a:rPr>
              <a:t>3. </a:t>
            </a:r>
            <a:r>
              <a:rPr lang="it-IT" sz="1400" b="1" dirty="0">
                <a:ea typeface="Verdana" pitchFamily="34" charset="0"/>
                <a:cs typeface="Verdana" pitchFamily="34" charset="0"/>
              </a:rPr>
              <a:t>(SUCCESSIVAMENTE)</a:t>
            </a:r>
          </a:p>
          <a:p>
            <a:pPr marR="0" defTabSz="914400" rtl="0" eaLnBrk="1" fontAlgn="base" latinLnBrk="0" hangingPunct="1">
              <a:lnSpc>
                <a:spcPct val="100000"/>
              </a:lnSpc>
              <a:spcBef>
                <a:spcPct val="40000"/>
              </a:spcBef>
              <a:spcAft>
                <a:spcPct val="0"/>
              </a:spcAft>
              <a:buClr>
                <a:schemeClr val="tx2"/>
              </a:buClr>
              <a:buSzPct val="85000"/>
            </a:pPr>
            <a:r>
              <a:rPr kumimoji="0" lang="it-IT" sz="1400" b="1" i="0" u="none" strike="noStrike" cap="none" normalizeH="0" baseline="0" dirty="0">
                <a:ln>
                  <a:noFill/>
                </a:ln>
                <a:solidFill>
                  <a:schemeClr val="tx1"/>
                </a:solidFill>
                <a:effectLst/>
                <a:ea typeface="Verdana" pitchFamily="34" charset="0"/>
                <a:cs typeface="Verdana" pitchFamily="34" charset="0"/>
              </a:rPr>
              <a:t>SISTEMA DELLE COMPETENZE ATTUALI E RICHIESTE</a:t>
            </a:r>
          </a:p>
        </p:txBody>
      </p:sp>
      <p:sp>
        <p:nvSpPr>
          <p:cNvPr id="12" name="Gallone 27">
            <a:extLst>
              <a:ext uri="{FF2B5EF4-FFF2-40B4-BE49-F238E27FC236}">
                <a16:creationId xmlns="" xmlns:a16="http://schemas.microsoft.com/office/drawing/2014/main" id="{5C4FDD9C-8251-427F-96EF-8B612525AA25}"/>
              </a:ext>
            </a:extLst>
          </p:cNvPr>
          <p:cNvSpPr/>
          <p:nvPr/>
        </p:nvSpPr>
        <p:spPr bwMode="auto">
          <a:xfrm>
            <a:off x="2642667" y="2996952"/>
            <a:ext cx="2191394" cy="774620"/>
          </a:xfrm>
          <a:prstGeom prst="chevron">
            <a:avLst>
              <a:gd name="adj" fmla="val 18354"/>
            </a:avLst>
          </a:prstGeom>
          <a:solidFill>
            <a:srgbClr val="FAD8AF">
              <a:lumMod val="90000"/>
            </a:srgbClr>
          </a:solid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36000" bIns="45720" numCol="1" rtlCol="0" anchor="ctr" anchorCtr="0" compatLnSpc="1">
            <a:prstTxWarp prst="textNoShape">
              <a:avLst/>
            </a:prstTxWarp>
          </a:bodyPr>
          <a:lstStyle/>
          <a:p>
            <a:pPr marL="0" marR="0" lvl="0" indent="0" defTabSz="914400" eaLnBrk="1" fontAlgn="base" latinLnBrk="0" hangingPunct="1">
              <a:lnSpc>
                <a:spcPct val="100000"/>
              </a:lnSpc>
              <a:spcAft>
                <a:spcPct val="0"/>
              </a:spcAft>
              <a:buClr>
                <a:srgbClr val="0C2D83"/>
              </a:buClr>
              <a:buSzPct val="85000"/>
              <a:buFontTx/>
              <a:buNone/>
              <a:tabLst/>
              <a:defRPr/>
            </a:pPr>
            <a:r>
              <a:rPr kumimoji="0" lang="it-IT" sz="1400" b="1" i="0" u="none" strike="noStrike" kern="0" cap="none" spc="0" normalizeH="0" baseline="0" noProof="0" dirty="0">
                <a:ln>
                  <a:noFill/>
                </a:ln>
                <a:solidFill>
                  <a:srgbClr val="000000"/>
                </a:solidFill>
                <a:effectLst/>
                <a:uLnTx/>
                <a:uFillTx/>
                <a:ea typeface="Verdana" pitchFamily="34" charset="0"/>
                <a:cs typeface="Verdana" pitchFamily="34" charset="0"/>
              </a:rPr>
              <a:t>SERVIZI EROGATI</a:t>
            </a:r>
            <a:endParaRPr kumimoji="0" lang="en-US" sz="1400" b="1" i="0" u="none" strike="noStrike" kern="0" cap="none" spc="0" normalizeH="0" baseline="0" noProof="0" dirty="0">
              <a:ln>
                <a:noFill/>
              </a:ln>
              <a:solidFill>
                <a:srgbClr val="000000"/>
              </a:solidFill>
              <a:effectLst/>
              <a:uLnTx/>
              <a:uFillTx/>
              <a:ea typeface="Verdana" pitchFamily="34" charset="0"/>
              <a:cs typeface="Verdana" pitchFamily="34" charset="0"/>
            </a:endParaRPr>
          </a:p>
        </p:txBody>
      </p:sp>
      <p:sp>
        <p:nvSpPr>
          <p:cNvPr id="14" name="Pentagono 17">
            <a:extLst>
              <a:ext uri="{FF2B5EF4-FFF2-40B4-BE49-F238E27FC236}">
                <a16:creationId xmlns="" xmlns:a16="http://schemas.microsoft.com/office/drawing/2014/main" id="{FEAF22E7-056D-4CCD-94DC-438A1DE5B9FC}"/>
              </a:ext>
            </a:extLst>
          </p:cNvPr>
          <p:cNvSpPr/>
          <p:nvPr/>
        </p:nvSpPr>
        <p:spPr bwMode="auto">
          <a:xfrm>
            <a:off x="2354586" y="1432255"/>
            <a:ext cx="2937494" cy="3436906"/>
          </a:xfrm>
          <a:prstGeom prst="homePlate">
            <a:avLst>
              <a:gd name="adj" fmla="val 11884"/>
            </a:avLst>
          </a:prstGeom>
          <a:noFill/>
          <a:ln w="28575" cap="flat" cmpd="sng" algn="ctr">
            <a:solidFill>
              <a:srgbClr val="FF9933"/>
            </a:solid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ct val="100000"/>
              </a:lnSpc>
              <a:spcBef>
                <a:spcPct val="40000"/>
              </a:spcBef>
              <a:spcAft>
                <a:spcPct val="0"/>
              </a:spcAft>
              <a:buClr>
                <a:schemeClr val="tx2"/>
              </a:buClr>
              <a:buSzPct val="85000"/>
            </a:pPr>
            <a:r>
              <a:rPr kumimoji="0" lang="it-IT" sz="1400" b="1" i="0" u="none" strike="noStrike" cap="none" normalizeH="0" baseline="0" dirty="0">
                <a:ln>
                  <a:noFill/>
                </a:ln>
                <a:solidFill>
                  <a:schemeClr val="tx1"/>
                </a:solidFill>
                <a:effectLst/>
                <a:ea typeface="Verdana" pitchFamily="34" charset="0"/>
                <a:cs typeface="Verdana" pitchFamily="34" charset="0"/>
              </a:rPr>
              <a:t>2.</a:t>
            </a:r>
            <a:endParaRPr kumimoji="0" lang="en-US" sz="1400" b="1" i="0" u="none" strike="noStrike" cap="none" normalizeH="0" baseline="0" dirty="0">
              <a:ln>
                <a:noFill/>
              </a:ln>
              <a:solidFill>
                <a:schemeClr val="tx1"/>
              </a:solidFill>
              <a:effectLst/>
              <a:ea typeface="Verdana" pitchFamily="34" charset="0"/>
              <a:cs typeface="Verdana" pitchFamily="34" charset="0"/>
            </a:endParaRPr>
          </a:p>
        </p:txBody>
      </p:sp>
      <p:sp>
        <p:nvSpPr>
          <p:cNvPr id="5" name="Rettangolo 4">
            <a:extLst>
              <a:ext uri="{FF2B5EF4-FFF2-40B4-BE49-F238E27FC236}">
                <a16:creationId xmlns="" xmlns:a16="http://schemas.microsoft.com/office/drawing/2014/main" id="{6C19A7AD-BF96-4D8F-9B62-E594794B4EF8}"/>
              </a:ext>
            </a:extLst>
          </p:cNvPr>
          <p:cNvSpPr/>
          <p:nvPr/>
        </p:nvSpPr>
        <p:spPr>
          <a:xfrm>
            <a:off x="5148064" y="3429000"/>
            <a:ext cx="6264696" cy="1400383"/>
          </a:xfrm>
          <a:prstGeom prst="rect">
            <a:avLst/>
          </a:prstGeom>
        </p:spPr>
        <p:txBody>
          <a:bodyPr wrap="square">
            <a:spAutoFit/>
          </a:bodyPr>
          <a:lstStyle/>
          <a:p>
            <a:pPr lvl="0"/>
            <a:r>
              <a:rPr lang="it-IT" sz="1700" b="1" dirty="0" smtClean="0">
                <a:solidFill>
                  <a:srgbClr val="002060"/>
                </a:solidFill>
              </a:rPr>
              <a:t>Risultati attesi</a:t>
            </a:r>
          </a:p>
          <a:p>
            <a:pPr marL="285750" lvl="0" indent="-285750">
              <a:buFont typeface="Wingdings" panose="05000000000000000000" pitchFamily="2" charset="2"/>
              <a:buChar char="à"/>
            </a:pPr>
            <a:r>
              <a:rPr lang="it-IT" sz="1700" b="1" dirty="0" smtClean="0">
                <a:solidFill>
                  <a:srgbClr val="002060"/>
                </a:solidFill>
              </a:rPr>
              <a:t>Piano </a:t>
            </a:r>
            <a:r>
              <a:rPr lang="it-IT" sz="1700" b="1" dirty="0">
                <a:solidFill>
                  <a:srgbClr val="002060"/>
                </a:solidFill>
              </a:rPr>
              <a:t>Triennale dei Fabbisogni di Personale </a:t>
            </a:r>
          </a:p>
          <a:p>
            <a:pPr marL="285750" indent="-285750">
              <a:buFont typeface="Wingdings" panose="05000000000000000000" pitchFamily="2" charset="2"/>
              <a:buChar char="à"/>
            </a:pPr>
            <a:r>
              <a:rPr lang="it-IT" sz="1700" b="1" dirty="0">
                <a:solidFill>
                  <a:srgbClr val="002060"/>
                </a:solidFill>
              </a:rPr>
              <a:t>Piano delle Attività</a:t>
            </a:r>
          </a:p>
          <a:p>
            <a:pPr marL="285750" lvl="0" indent="-285750">
              <a:buFont typeface="Wingdings" panose="05000000000000000000" pitchFamily="2" charset="2"/>
              <a:buChar char="à"/>
            </a:pPr>
            <a:r>
              <a:rPr lang="it-IT" sz="1700" b="1" dirty="0">
                <a:solidFill>
                  <a:srgbClr val="002060"/>
                </a:solidFill>
              </a:rPr>
              <a:t>Piano dei Fabbisogni Formativi</a:t>
            </a:r>
            <a:r>
              <a:rPr lang="it-IT" sz="1700" dirty="0">
                <a:solidFill>
                  <a:srgbClr val="002060"/>
                </a:solidFill>
              </a:rPr>
              <a:t> </a:t>
            </a:r>
          </a:p>
          <a:p>
            <a:pPr marL="285750" lvl="0" indent="-285750">
              <a:buFont typeface="Wingdings" panose="05000000000000000000" pitchFamily="2" charset="2"/>
              <a:buChar char="à"/>
            </a:pPr>
            <a:r>
              <a:rPr lang="it-IT" sz="1700" b="1" dirty="0">
                <a:solidFill>
                  <a:srgbClr val="002060"/>
                </a:solidFill>
              </a:rPr>
              <a:t>Piano delle Performance </a:t>
            </a:r>
          </a:p>
        </p:txBody>
      </p:sp>
      <p:sp>
        <p:nvSpPr>
          <p:cNvPr id="13" name="Segnaposto piè di pagina 4"/>
          <p:cNvSpPr>
            <a:spLocks noGrp="1"/>
          </p:cNvSpPr>
          <p:nvPr>
            <p:ph type="ftr" sz="quarter" idx="3"/>
          </p:nvPr>
        </p:nvSpPr>
        <p:spPr>
          <a:xfrm>
            <a:off x="2915816" y="6383734"/>
            <a:ext cx="3680048" cy="501650"/>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it-IT" dirty="0" smtClean="0"/>
              <a:t>Federico Butera. Non riprodurre senza autorizzazione</a:t>
            </a:r>
            <a:endParaRPr lang="it-IT" dirty="0">
              <a:solidFill>
                <a:prstClr val="black">
                  <a:tint val="75000"/>
                </a:prstClr>
              </a:solidFill>
            </a:endParaRPr>
          </a:p>
        </p:txBody>
      </p:sp>
      <p:sp>
        <p:nvSpPr>
          <p:cNvPr id="15" name="Segnaposto numero diapositiva 3"/>
          <p:cNvSpPr txBox="1">
            <a:spLocks/>
          </p:cNvSpPr>
          <p:nvPr/>
        </p:nvSpPr>
        <p:spPr>
          <a:xfrm>
            <a:off x="6758880" y="6356351"/>
            <a:ext cx="2133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smtClean="0">
                <a:solidFill>
                  <a:prstClr val="black">
                    <a:tint val="75000"/>
                  </a:prstClr>
                </a:solidFill>
              </a:rPr>
              <a:t>32</a:t>
            </a:r>
            <a:endParaRPr lang="it-IT" dirty="0">
              <a:solidFill>
                <a:prstClr val="black">
                  <a:tint val="75000"/>
                </a:prstClr>
              </a:solidFill>
            </a:endParaRPr>
          </a:p>
        </p:txBody>
      </p:sp>
      <p:sp>
        <p:nvSpPr>
          <p:cNvPr id="2" name="CasellaDiTesto 1"/>
          <p:cNvSpPr txBox="1"/>
          <p:nvPr/>
        </p:nvSpPr>
        <p:spPr>
          <a:xfrm>
            <a:off x="539552" y="5229200"/>
            <a:ext cx="7740860" cy="1508105"/>
          </a:xfrm>
          <a:prstGeom prst="rect">
            <a:avLst/>
          </a:prstGeom>
          <a:noFill/>
        </p:spPr>
        <p:txBody>
          <a:bodyPr wrap="square" rtlCol="0">
            <a:spAutoFit/>
          </a:bodyPr>
          <a:lstStyle/>
          <a:p>
            <a:r>
              <a:rPr lang="it-IT" b="1" dirty="0">
                <a:solidFill>
                  <a:srgbClr val="002060"/>
                </a:solidFill>
              </a:rPr>
              <a:t>Esso attiva </a:t>
            </a:r>
            <a:r>
              <a:rPr lang="it-IT" sz="2000" b="1" dirty="0">
                <a:solidFill>
                  <a:srgbClr val="29732D"/>
                </a:solidFill>
              </a:rPr>
              <a:t>gruppi di lavoro </a:t>
            </a:r>
            <a:r>
              <a:rPr lang="it-IT" sz="2000" b="1" dirty="0" err="1" smtClean="0">
                <a:solidFill>
                  <a:srgbClr val="29732D"/>
                </a:solidFill>
              </a:rPr>
              <a:t>interfunzionali</a:t>
            </a:r>
            <a:r>
              <a:rPr lang="it-IT" sz="2000" b="1" dirty="0" smtClean="0">
                <a:solidFill>
                  <a:srgbClr val="29732D"/>
                </a:solidFill>
              </a:rPr>
              <a:t> </a:t>
            </a:r>
            <a:r>
              <a:rPr lang="it-IT" b="1" dirty="0" smtClean="0">
                <a:solidFill>
                  <a:srgbClr val="002060"/>
                </a:solidFill>
              </a:rPr>
              <a:t>impegnati </a:t>
            </a:r>
            <a:r>
              <a:rPr lang="it-IT" b="1" dirty="0">
                <a:solidFill>
                  <a:srgbClr val="002060"/>
                </a:solidFill>
              </a:rPr>
              <a:t>a </a:t>
            </a:r>
          </a:p>
          <a:p>
            <a:pPr marL="285750" indent="-285750">
              <a:buFont typeface="Arial" panose="020B0604020202020204" pitchFamily="34" charset="0"/>
              <a:buChar char="•"/>
            </a:pPr>
            <a:r>
              <a:rPr lang="it-IT" b="1" dirty="0">
                <a:solidFill>
                  <a:srgbClr val="002060"/>
                </a:solidFill>
              </a:rPr>
              <a:t>Condurre l’analisi organizzativa per definire i cambiamenti e i fabbisogni</a:t>
            </a:r>
          </a:p>
          <a:p>
            <a:pPr marL="285750" indent="-285750">
              <a:buFont typeface="Arial" panose="020B0604020202020204" pitchFamily="34" charset="0"/>
              <a:buChar char="•"/>
            </a:pPr>
            <a:r>
              <a:rPr lang="it-IT" b="1" dirty="0">
                <a:solidFill>
                  <a:srgbClr val="002060"/>
                </a:solidFill>
              </a:rPr>
              <a:t>Ridefinire il sistema di pianificazione</a:t>
            </a:r>
          </a:p>
          <a:p>
            <a:pPr marL="285750" indent="-285750">
              <a:buFont typeface="Arial" panose="020B0604020202020204" pitchFamily="34" charset="0"/>
              <a:buChar char="•"/>
            </a:pPr>
            <a:r>
              <a:rPr lang="it-IT" b="1" dirty="0">
                <a:solidFill>
                  <a:srgbClr val="002060"/>
                </a:solidFill>
              </a:rPr>
              <a:t>Ridefinire il sistema di valutazione</a:t>
            </a:r>
          </a:p>
          <a:p>
            <a:pPr marL="285750" indent="-285750">
              <a:buFont typeface="Arial" panose="020B0604020202020204" pitchFamily="34" charset="0"/>
              <a:buChar char="•"/>
            </a:pPr>
            <a:r>
              <a:rPr lang="it-IT" b="1" dirty="0">
                <a:solidFill>
                  <a:srgbClr val="002060"/>
                </a:solidFill>
              </a:rPr>
              <a:t>Ridefinire i piani formativi</a:t>
            </a:r>
          </a:p>
        </p:txBody>
      </p:sp>
      <p:sp>
        <p:nvSpPr>
          <p:cNvPr id="3" name="CasellaDiTesto 2"/>
          <p:cNvSpPr txBox="1"/>
          <p:nvPr/>
        </p:nvSpPr>
        <p:spPr>
          <a:xfrm>
            <a:off x="323528" y="764704"/>
            <a:ext cx="8424936" cy="646331"/>
          </a:xfrm>
          <a:prstGeom prst="rect">
            <a:avLst/>
          </a:prstGeom>
          <a:noFill/>
        </p:spPr>
        <p:txBody>
          <a:bodyPr wrap="square" rtlCol="0">
            <a:spAutoFit/>
          </a:bodyPr>
          <a:lstStyle/>
          <a:p>
            <a:r>
              <a:rPr lang="it-IT" b="1" dirty="0">
                <a:solidFill>
                  <a:srgbClr val="002060"/>
                </a:solidFill>
              </a:rPr>
              <a:t>DECRETO LEGISLATIVO </a:t>
            </a:r>
            <a:r>
              <a:rPr lang="it-IT" b="1" dirty="0" smtClean="0">
                <a:solidFill>
                  <a:srgbClr val="002060"/>
                </a:solidFill>
              </a:rPr>
              <a:t>75/2017: da </a:t>
            </a:r>
            <a:r>
              <a:rPr lang="it-IT" b="1" dirty="0" err="1" smtClean="0">
                <a:solidFill>
                  <a:srgbClr val="002060"/>
                </a:solidFill>
              </a:rPr>
              <a:t>compliance</a:t>
            </a:r>
            <a:r>
              <a:rPr lang="it-IT" b="1" dirty="0" smtClean="0">
                <a:solidFill>
                  <a:srgbClr val="002060"/>
                </a:solidFill>
              </a:rPr>
              <a:t> a occasione </a:t>
            </a:r>
            <a:r>
              <a:rPr lang="it-IT" b="1" dirty="0">
                <a:solidFill>
                  <a:srgbClr val="002060"/>
                </a:solidFill>
              </a:rPr>
              <a:t>unica per avviare un processo di analisi dell’organizzazione regionale</a:t>
            </a:r>
            <a:endParaRPr lang="it-IT" dirty="0">
              <a:solidFill>
                <a:srgbClr val="002060"/>
              </a:solidFill>
            </a:endParaRPr>
          </a:p>
        </p:txBody>
      </p:sp>
    </p:spTree>
    <p:extLst>
      <p:ext uri="{BB962C8B-B14F-4D97-AF65-F5344CB8AC3E}">
        <p14:creationId xmlns:p14="http://schemas.microsoft.com/office/powerpoint/2010/main" val="1979954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a:xfrm>
            <a:off x="395536" y="-27384"/>
            <a:ext cx="8302377" cy="792088"/>
          </a:xfrm>
        </p:spPr>
        <p:txBody>
          <a:bodyPr/>
          <a:lstStyle/>
          <a:p>
            <a:r>
              <a:rPr lang="it-IT" dirty="0" smtClean="0"/>
              <a:t> </a:t>
            </a:r>
            <a:endParaRPr lang="it-IT" dirty="0"/>
          </a:p>
        </p:txBody>
      </p:sp>
      <p:sp>
        <p:nvSpPr>
          <p:cNvPr id="460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solidFill>
                <a:srgbClr val="000000"/>
              </a:solidFill>
            </a:endParaRPr>
          </a:p>
        </p:txBody>
      </p:sp>
      <p:sp>
        <p:nvSpPr>
          <p:cNvPr id="778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solidFill>
                <a:srgbClr val="000000"/>
              </a:solidFill>
            </a:endParaRPr>
          </a:p>
        </p:txBody>
      </p:sp>
      <p:pic>
        <p:nvPicPr>
          <p:cNvPr id="77825" name="Picture 1"/>
          <p:cNvPicPr>
            <a:picLocks noChangeAspect="1" noChangeArrowheads="1"/>
          </p:cNvPicPr>
          <p:nvPr/>
        </p:nvPicPr>
        <p:blipFill>
          <a:blip r:embed="rId2" cstate="print"/>
          <a:srcRect l="3912"/>
          <a:stretch>
            <a:fillRect/>
          </a:stretch>
        </p:blipFill>
        <p:spPr bwMode="auto">
          <a:xfrm>
            <a:off x="1331640" y="764704"/>
            <a:ext cx="6643688" cy="5500688"/>
          </a:xfrm>
          <a:prstGeom prst="rect">
            <a:avLst/>
          </a:prstGeom>
          <a:noFill/>
        </p:spPr>
      </p:pic>
      <p:sp>
        <p:nvSpPr>
          <p:cNvPr id="778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solidFill>
                <a:srgbClr val="000000"/>
              </a:solidFill>
            </a:endParaRPr>
          </a:p>
        </p:txBody>
      </p:sp>
      <p:pic>
        <p:nvPicPr>
          <p:cNvPr id="7782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4353" y="5877272"/>
            <a:ext cx="2811463" cy="884238"/>
          </a:xfrm>
          <a:prstGeom prst="rect">
            <a:avLst/>
          </a:prstGeom>
          <a:noFill/>
        </p:spPr>
      </p:pic>
      <p:sp>
        <p:nvSpPr>
          <p:cNvPr id="77829" name="Rectangle 5"/>
          <p:cNvSpPr>
            <a:spLocks noChangeArrowheads="1"/>
          </p:cNvSpPr>
          <p:nvPr/>
        </p:nvSpPr>
        <p:spPr bwMode="auto">
          <a:xfrm>
            <a:off x="7092788" y="6453336"/>
            <a:ext cx="2015716"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it-IT" sz="1000" i="1" dirty="0" smtClean="0">
                <a:solidFill>
                  <a:srgbClr val="000000"/>
                </a:solidFill>
                <a:ea typeface="Times New Roman" pitchFamily="18" charset="0"/>
                <a:cs typeface="Times New Roman" pitchFamily="18" charset="0"/>
              </a:rPr>
              <a:t>Fonte: elaborazione Irso</a:t>
            </a:r>
            <a:endParaRPr lang="it-IT" dirty="0" smtClean="0">
              <a:solidFill>
                <a:srgbClr val="000000"/>
              </a:solidFill>
            </a:endParaRPr>
          </a:p>
        </p:txBody>
      </p:sp>
      <p:sp>
        <p:nvSpPr>
          <p:cNvPr id="3" name="Rettangolo 2"/>
          <p:cNvSpPr/>
          <p:nvPr/>
        </p:nvSpPr>
        <p:spPr>
          <a:xfrm>
            <a:off x="179512" y="116632"/>
            <a:ext cx="7272808" cy="8309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altLang="it-IT" sz="2400" b="1" i="0" u="none" strike="noStrike" kern="0" cap="none" spc="0" normalizeH="0" baseline="0" noProof="0" dirty="0" smtClean="0">
                <a:ln>
                  <a:noFill/>
                </a:ln>
                <a:solidFill>
                  <a:srgbClr val="29732D"/>
                </a:solidFill>
                <a:effectLst/>
                <a:uLnTx/>
                <a:uFillTx/>
                <a:latin typeface="Calibri"/>
                <a:ea typeface="+mj-ea"/>
                <a:cs typeface="+mj-cs"/>
              </a:rPr>
              <a:t>C iv) La Progettazione e sviluppo di reti di organizzazioni:  il caso dei beni culturali</a:t>
            </a:r>
            <a:endParaRPr kumimoji="0" lang="it-IT" sz="1800" b="0" i="0" u="none" strike="noStrike" kern="0" cap="none" spc="0" normalizeH="0" baseline="0" noProof="0" dirty="0" smtClean="0">
              <a:ln>
                <a:noFill/>
              </a:ln>
              <a:solidFill>
                <a:sysClr val="windowText" lastClr="000000"/>
              </a:solidFill>
              <a:effectLst/>
              <a:uLnTx/>
              <a:uFillTx/>
            </a:endParaRPr>
          </a:p>
        </p:txBody>
      </p:sp>
      <p:sp>
        <p:nvSpPr>
          <p:cNvPr id="11" name="Segnaposto piè di pagina 4"/>
          <p:cNvSpPr txBox="1">
            <a:spLocks/>
          </p:cNvSpPr>
          <p:nvPr/>
        </p:nvSpPr>
        <p:spPr>
          <a:xfrm>
            <a:off x="2915816" y="6383734"/>
            <a:ext cx="3680048" cy="501650"/>
          </a:xfrm>
          <a:prstGeom prst="rect">
            <a:avLst/>
          </a:prstGeom>
        </p:spPr>
        <p:txBody>
          <a:bodyPr vert="horz" lIns="91440" tIns="45720" rIns="91440" bIns="45720" rtlCol="0" anchor="ctr"/>
          <a:lstStyle>
            <a:defPPr>
              <a:defRPr lang="it-IT"/>
            </a:defPPr>
            <a:lvl1pPr marL="0" algn="ct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mtClean="0"/>
              <a:t>Federico Butera. Non riprodurre senza autorizzazione</a:t>
            </a:r>
            <a:endParaRPr lang="it-IT" dirty="0">
              <a:solidFill>
                <a:prstClr val="black">
                  <a:tint val="75000"/>
                </a:prstClr>
              </a:solidFill>
            </a:endParaRPr>
          </a:p>
        </p:txBody>
      </p:sp>
      <p:sp>
        <p:nvSpPr>
          <p:cNvPr id="15" name="Segnaposto numero diapositiva 3"/>
          <p:cNvSpPr txBox="1">
            <a:spLocks/>
          </p:cNvSpPr>
          <p:nvPr/>
        </p:nvSpPr>
        <p:spPr>
          <a:xfrm>
            <a:off x="6758880" y="6356351"/>
            <a:ext cx="2133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smtClean="0">
                <a:solidFill>
                  <a:prstClr val="black">
                    <a:tint val="75000"/>
                  </a:prstClr>
                </a:solidFill>
              </a:rPr>
              <a:t>30</a:t>
            </a:r>
            <a:endParaRPr lang="it-IT" dirty="0">
              <a:solidFill>
                <a:prstClr val="black">
                  <a:tint val="75000"/>
                </a:prstClr>
              </a:solidFill>
            </a:endParaRPr>
          </a:p>
        </p:txBody>
      </p:sp>
    </p:spTree>
    <p:extLst>
      <p:ext uri="{BB962C8B-B14F-4D97-AF65-F5344CB8AC3E}">
        <p14:creationId xmlns:p14="http://schemas.microsoft.com/office/powerpoint/2010/main" val="16190972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16632"/>
            <a:ext cx="7570177" cy="418058"/>
          </a:xfrm>
        </p:spPr>
        <p:txBody>
          <a:bodyPr/>
          <a:lstStyle/>
          <a:p>
            <a:r>
              <a:rPr lang="it-IT" dirty="0" smtClean="0"/>
              <a:t>D) L’approccio processuale nazionale: il caso USA</a:t>
            </a:r>
            <a:endParaRPr lang="it-IT" dirty="0"/>
          </a:p>
        </p:txBody>
      </p:sp>
      <p:sp>
        <p:nvSpPr>
          <p:cNvPr id="3" name="Segnaposto contenuto 2"/>
          <p:cNvSpPr>
            <a:spLocks noGrp="1"/>
          </p:cNvSpPr>
          <p:nvPr>
            <p:ph idx="1"/>
          </p:nvPr>
        </p:nvSpPr>
        <p:spPr>
          <a:xfrm>
            <a:off x="179513" y="1052736"/>
            <a:ext cx="8568952" cy="4525963"/>
          </a:xfrm>
        </p:spPr>
        <p:txBody>
          <a:bodyPr/>
          <a:lstStyle/>
          <a:p>
            <a:pPr marL="0" lvl="0" indent="0" eaLnBrk="1" hangingPunct="1">
              <a:spcBef>
                <a:spcPct val="0"/>
              </a:spcBef>
              <a:buNone/>
            </a:pPr>
            <a:r>
              <a:rPr lang="en-US" altLang="it-IT" b="1" dirty="0" smtClean="0">
                <a:solidFill>
                  <a:srgbClr val="29732D"/>
                </a:solidFill>
                <a:latin typeface="Calibri" panose="020F0502020204030204" pitchFamily="34" charset="0"/>
                <a:ea typeface="ヒラギノ角ゴ Pro W3" pitchFamily="36" charset="-128"/>
                <a:cs typeface="Calibri" panose="020F0502020204030204" pitchFamily="34" charset="0"/>
              </a:rPr>
              <a:t>Il </a:t>
            </a:r>
            <a:r>
              <a:rPr lang="en-US" altLang="it-IT" b="1" dirty="0" err="1" smtClean="0">
                <a:solidFill>
                  <a:srgbClr val="29732D"/>
                </a:solidFill>
                <a:latin typeface="Calibri" panose="020F0502020204030204" pitchFamily="34" charset="0"/>
                <a:ea typeface="ヒラギノ角ゴ Pro W3" pitchFamily="36" charset="-128"/>
                <a:cs typeface="Calibri" panose="020F0502020204030204" pitchFamily="34" charset="0"/>
              </a:rPr>
              <a:t>programma</a:t>
            </a:r>
            <a:r>
              <a:rPr lang="en-US" altLang="it-IT" b="1" dirty="0" smtClean="0">
                <a:solidFill>
                  <a:srgbClr val="29732D"/>
                </a:solidFill>
                <a:latin typeface="Calibri" panose="020F0502020204030204" pitchFamily="34" charset="0"/>
                <a:ea typeface="ヒラギノ角ゴ Pro W3" pitchFamily="36" charset="-128"/>
                <a:cs typeface="Calibri" panose="020F0502020204030204" pitchFamily="34" charset="0"/>
              </a:rPr>
              <a:t> National </a:t>
            </a:r>
            <a:r>
              <a:rPr lang="en-US" altLang="it-IT" b="1" dirty="0">
                <a:solidFill>
                  <a:srgbClr val="29732D"/>
                </a:solidFill>
                <a:latin typeface="Calibri" panose="020F0502020204030204" pitchFamily="34" charset="0"/>
                <a:ea typeface="ヒラギノ角ゴ Pro W3" pitchFamily="36" charset="-128"/>
                <a:cs typeface="Calibri" panose="020F0502020204030204" pitchFamily="34" charset="0"/>
              </a:rPr>
              <a:t>Partnership for Reinventing </a:t>
            </a:r>
            <a:r>
              <a:rPr lang="en-US" altLang="it-IT" b="1" dirty="0" smtClean="0">
                <a:solidFill>
                  <a:srgbClr val="29732D"/>
                </a:solidFill>
                <a:latin typeface="Calibri" panose="020F0502020204030204" pitchFamily="34" charset="0"/>
                <a:ea typeface="ヒラギノ角ゴ Pro W3" pitchFamily="36" charset="-128"/>
                <a:cs typeface="Calibri" panose="020F0502020204030204" pitchFamily="34" charset="0"/>
              </a:rPr>
              <a:t>Government</a:t>
            </a:r>
          </a:p>
          <a:p>
            <a:pPr marL="0" lvl="0" indent="0" eaLnBrk="1" hangingPunct="1">
              <a:spcBef>
                <a:spcPct val="0"/>
              </a:spcBef>
              <a:buNone/>
            </a:pPr>
            <a:r>
              <a:rPr lang="it-IT" altLang="it-IT" b="1" dirty="0" smtClean="0">
                <a:solidFill>
                  <a:prstClr val="black"/>
                </a:solidFill>
                <a:latin typeface="Calibri" panose="020F0502020204030204" pitchFamily="34" charset="0"/>
                <a:ea typeface="ヒラギノ角ゴ Pro W3" pitchFamily="36" charset="-128"/>
                <a:cs typeface="Calibri" panose="020F0502020204030204" pitchFamily="34" charset="0"/>
              </a:rPr>
              <a:t>Il programma del </a:t>
            </a:r>
            <a:r>
              <a:rPr lang="it-IT" altLang="it-IT" b="1" dirty="0">
                <a:solidFill>
                  <a:prstClr val="black"/>
                </a:solidFill>
                <a:latin typeface="Calibri" panose="020F0502020204030204" pitchFamily="34" charset="0"/>
                <a:ea typeface="ヒラギノ角ゴ Pro W3" pitchFamily="36" charset="-128"/>
                <a:cs typeface="Calibri" panose="020F0502020204030204" pitchFamily="34" charset="0"/>
              </a:rPr>
              <a:t>vice </a:t>
            </a:r>
            <a:r>
              <a:rPr lang="it-IT" altLang="it-IT" b="1" dirty="0" smtClean="0">
                <a:solidFill>
                  <a:prstClr val="black"/>
                </a:solidFill>
                <a:latin typeface="Calibri" panose="020F0502020204030204" pitchFamily="34" charset="0"/>
                <a:ea typeface="ヒラギノ角ゴ Pro W3" pitchFamily="36" charset="-128"/>
                <a:cs typeface="Calibri" panose="020F0502020204030204" pitchFamily="34" charset="0"/>
              </a:rPr>
              <a:t>presidente degli </a:t>
            </a:r>
            <a:r>
              <a:rPr lang="it-IT" altLang="it-IT" b="1" dirty="0">
                <a:solidFill>
                  <a:prstClr val="black"/>
                </a:solidFill>
                <a:latin typeface="Calibri" panose="020F0502020204030204" pitchFamily="34" charset="0"/>
                <a:ea typeface="ヒラギノ角ゴ Pro W3" pitchFamily="36" charset="-128"/>
                <a:cs typeface="Calibri" panose="020F0502020204030204" pitchFamily="34" charset="0"/>
              </a:rPr>
              <a:t>Stati Uniti Al Gore aveva come scopo quello </a:t>
            </a:r>
            <a:r>
              <a:rPr lang="it-IT" altLang="it-IT" b="1" dirty="0" smtClean="0">
                <a:solidFill>
                  <a:prstClr val="black"/>
                </a:solidFill>
                <a:latin typeface="Calibri" panose="020F0502020204030204" pitchFamily="34" charset="0"/>
                <a:ea typeface="ヒラギノ角ゴ Pro W3" pitchFamily="36" charset="-128"/>
                <a:cs typeface="Calibri" panose="020F0502020204030204" pitchFamily="34" charset="0"/>
              </a:rPr>
              <a:t>“</a:t>
            </a:r>
            <a:r>
              <a:rPr lang="it-IT" altLang="it-IT" b="1" dirty="0">
                <a:solidFill>
                  <a:prstClr val="black"/>
                </a:solidFill>
                <a:latin typeface="Calibri" panose="020F0502020204030204" pitchFamily="34" charset="0"/>
                <a:ea typeface="ヒラギノ角ゴ Pro W3" pitchFamily="36" charset="-128"/>
                <a:cs typeface="Calibri" panose="020F0502020204030204" pitchFamily="34" charset="0"/>
              </a:rPr>
              <a:t>di creare un’amministrazione che lavori meglio e costi meno </a:t>
            </a:r>
            <a:r>
              <a:rPr lang="it-IT" altLang="it-IT" b="1" dirty="0" smtClean="0">
                <a:solidFill>
                  <a:prstClr val="black"/>
                </a:solidFill>
                <a:latin typeface="Calibri" panose="020F0502020204030204" pitchFamily="34" charset="0"/>
                <a:ea typeface="ヒラギノ角ゴ Pro W3" pitchFamily="36" charset="-128"/>
                <a:cs typeface="Calibri" panose="020F0502020204030204" pitchFamily="34" charset="0"/>
              </a:rPr>
              <a:t>e </a:t>
            </a:r>
            <a:r>
              <a:rPr lang="it-IT" altLang="it-IT" b="1" dirty="0">
                <a:solidFill>
                  <a:prstClr val="black"/>
                </a:solidFill>
                <a:latin typeface="Calibri" panose="020F0502020204030204" pitchFamily="34" charset="0"/>
                <a:ea typeface="ヒラギノ角ゴ Pro W3" pitchFamily="36" charset="-128"/>
                <a:cs typeface="Calibri" panose="020F0502020204030204" pitchFamily="34" charset="0"/>
              </a:rPr>
              <a:t>di recuperare la fiducia del popolo americano nell’amministrazione”. </a:t>
            </a:r>
          </a:p>
          <a:p>
            <a:pPr marL="0" lvl="0" indent="0" eaLnBrk="1" hangingPunct="1">
              <a:spcBef>
                <a:spcPct val="0"/>
              </a:spcBef>
              <a:buNone/>
            </a:pPr>
            <a:endParaRPr lang="it-IT" altLang="it-IT" b="1" dirty="0">
              <a:solidFill>
                <a:prstClr val="black"/>
              </a:solidFill>
              <a:latin typeface="Calibri" panose="020F0502020204030204" pitchFamily="34" charset="0"/>
              <a:ea typeface="ヒラギノ角ゴ Pro W3" pitchFamily="36" charset="-128"/>
              <a:cs typeface="Calibri" panose="020F0502020204030204" pitchFamily="34" charset="0"/>
            </a:endParaRPr>
          </a:p>
          <a:p>
            <a:pPr marL="0" lvl="0" indent="0" eaLnBrk="1" hangingPunct="1">
              <a:spcBef>
                <a:spcPct val="0"/>
              </a:spcBef>
              <a:buNone/>
            </a:pPr>
            <a:r>
              <a:rPr lang="it-IT" altLang="it-IT" b="1" dirty="0">
                <a:solidFill>
                  <a:srgbClr val="29732D"/>
                </a:solidFill>
                <a:latin typeface="Calibri" panose="020F0502020204030204" pitchFamily="34" charset="0"/>
                <a:ea typeface="ヒラギノ角ゴ Pro W3" pitchFamily="36" charset="-128"/>
                <a:cs typeface="Calibri" panose="020F0502020204030204" pitchFamily="34" charset="0"/>
              </a:rPr>
              <a:t>Due grandi direttrici</a:t>
            </a:r>
          </a:p>
          <a:p>
            <a:pPr marL="0" lvl="0" indent="0" eaLnBrk="1" hangingPunct="1">
              <a:spcBef>
                <a:spcPts val="600"/>
              </a:spcBef>
              <a:buClr>
                <a:srgbClr val="C00000"/>
              </a:buClr>
              <a:buFont typeface="Arial" charset="0"/>
              <a:buAutoNum type="arabicPeriod"/>
            </a:pPr>
            <a:r>
              <a:rPr lang="it-IT" altLang="it-IT" b="1" dirty="0" smtClean="0">
                <a:solidFill>
                  <a:prstClr val="black"/>
                </a:solidFill>
                <a:latin typeface="Calibri" panose="020F0502020204030204" pitchFamily="34" charset="0"/>
                <a:ea typeface="ヒラギノ角ゴ Pro W3" pitchFamily="36" charset="-128"/>
                <a:cs typeface="Calibri" panose="020F0502020204030204" pitchFamily="34" charset="0"/>
              </a:rPr>
              <a:t> Un </a:t>
            </a:r>
            <a:r>
              <a:rPr lang="it-IT" altLang="it-IT" b="1" dirty="0">
                <a:solidFill>
                  <a:prstClr val="black"/>
                </a:solidFill>
                <a:latin typeface="Calibri" panose="020F0502020204030204" pitchFamily="34" charset="0"/>
                <a:ea typeface="ヒラギノ角ゴ Pro W3" pitchFamily="36" charset="-128"/>
                <a:cs typeface="Calibri" panose="020F0502020204030204" pitchFamily="34" charset="0"/>
              </a:rPr>
              <a:t>programma di riorganizzazione delle Agenzie Federali attraverso un gran numero di progetti che vedevano una forte partecipazione della dirigenza delle amministrazioni, del personale e degli utenti con </a:t>
            </a:r>
            <a:r>
              <a:rPr lang="it-IT" altLang="it-IT" b="1" i="1" dirty="0">
                <a:solidFill>
                  <a:prstClr val="black"/>
                </a:solidFill>
                <a:latin typeface="Calibri" panose="020F0502020204030204" pitchFamily="34" charset="0"/>
                <a:ea typeface="ヒラギノ角ゴ Pro W3" pitchFamily="36" charset="-128"/>
                <a:cs typeface="Calibri" panose="020F0502020204030204" pitchFamily="34" charset="0"/>
              </a:rPr>
              <a:t>demonstration projects</a:t>
            </a:r>
            <a:r>
              <a:rPr lang="it-IT" altLang="it-IT" b="1" dirty="0">
                <a:solidFill>
                  <a:prstClr val="black"/>
                </a:solidFill>
                <a:latin typeface="Calibri" panose="020F0502020204030204" pitchFamily="34" charset="0"/>
                <a:ea typeface="ヒラギノ角ゴ Pro W3" pitchFamily="36" charset="-128"/>
                <a:cs typeface="Calibri" panose="020F0502020204030204" pitchFamily="34" charset="0"/>
              </a:rPr>
              <a:t> (Demo</a:t>
            </a:r>
            <a:r>
              <a:rPr lang="it-IT" altLang="it-IT" b="1" dirty="0" smtClean="0">
                <a:solidFill>
                  <a:prstClr val="black"/>
                </a:solidFill>
                <a:latin typeface="Calibri" panose="020F0502020204030204" pitchFamily="34" charset="0"/>
                <a:ea typeface="ヒラギノ角ゴ Pro W3" pitchFamily="36" charset="-128"/>
                <a:cs typeface="Calibri" panose="020F0502020204030204" pitchFamily="34" charset="0"/>
              </a:rPr>
              <a:t>) e </a:t>
            </a:r>
            <a:r>
              <a:rPr lang="it-IT" altLang="it-IT" b="1" i="1" dirty="0">
                <a:solidFill>
                  <a:prstClr val="black"/>
                </a:solidFill>
                <a:latin typeface="Calibri" panose="020F0502020204030204" pitchFamily="34" charset="0"/>
                <a:ea typeface="ヒラギノ角ゴ Pro W3" pitchFamily="36" charset="-128"/>
                <a:cs typeface="Calibri" panose="020F0502020204030204" pitchFamily="34" charset="0"/>
              </a:rPr>
              <a:t>reinventing laboratories</a:t>
            </a:r>
            <a:r>
              <a:rPr lang="it-IT" altLang="it-IT" b="1" dirty="0">
                <a:solidFill>
                  <a:prstClr val="black"/>
                </a:solidFill>
                <a:latin typeface="Calibri" panose="020F0502020204030204" pitchFamily="34" charset="0"/>
                <a:ea typeface="ヒラギノ角ゴ Pro W3" pitchFamily="36" charset="-128"/>
                <a:cs typeface="Calibri" panose="020F0502020204030204" pitchFamily="34" charset="0"/>
              </a:rPr>
              <a:t> (Labs)</a:t>
            </a:r>
          </a:p>
          <a:p>
            <a:pPr marL="0" lvl="0" indent="0" eaLnBrk="1" hangingPunct="1">
              <a:spcBef>
                <a:spcPct val="0"/>
              </a:spcBef>
              <a:buClr>
                <a:srgbClr val="C00000"/>
              </a:buClr>
              <a:buFont typeface="Arial" charset="0"/>
              <a:buAutoNum type="arabicPeriod"/>
            </a:pPr>
            <a:r>
              <a:rPr lang="it-IT" altLang="it-IT" b="1" dirty="0" smtClean="0">
                <a:solidFill>
                  <a:prstClr val="black"/>
                </a:solidFill>
                <a:latin typeface="Calibri" panose="020F0502020204030204" pitchFamily="34" charset="0"/>
                <a:ea typeface="ヒラギノ角ゴ Pro W3" pitchFamily="36" charset="-128"/>
                <a:cs typeface="Calibri" panose="020F0502020204030204" pitchFamily="34" charset="0"/>
              </a:rPr>
              <a:t> Un </a:t>
            </a:r>
            <a:r>
              <a:rPr lang="it-IT" altLang="it-IT" b="1" dirty="0">
                <a:solidFill>
                  <a:prstClr val="black"/>
                </a:solidFill>
                <a:latin typeface="Calibri" panose="020F0502020204030204" pitchFamily="34" charset="0"/>
                <a:ea typeface="ヒラギノ角ゴ Pro W3" pitchFamily="36" charset="-128"/>
                <a:cs typeface="Calibri" panose="020F0502020204030204" pitchFamily="34" charset="0"/>
              </a:rPr>
              <a:t>programma di sviluppo dell’</a:t>
            </a:r>
            <a:r>
              <a:rPr lang="it-IT" altLang="it-IT" b="1" i="1" dirty="0">
                <a:solidFill>
                  <a:prstClr val="black"/>
                </a:solidFill>
                <a:latin typeface="Calibri" panose="020F0502020204030204" pitchFamily="34" charset="0"/>
                <a:ea typeface="ヒラギノ角ゴ Pro W3" pitchFamily="36" charset="-128"/>
                <a:cs typeface="Calibri" panose="020F0502020204030204" pitchFamily="34" charset="0"/>
              </a:rPr>
              <a:t>Electronic Government</a:t>
            </a:r>
            <a:r>
              <a:rPr lang="it-IT" altLang="it-IT" b="1" dirty="0">
                <a:solidFill>
                  <a:prstClr val="black"/>
                </a:solidFill>
                <a:latin typeface="Calibri" panose="020F0502020204030204" pitchFamily="34" charset="0"/>
                <a:ea typeface="ヒラギノ角ゴ Pro W3" pitchFamily="36" charset="-128"/>
                <a:cs typeface="Calibri" panose="020F0502020204030204" pitchFamily="34" charset="0"/>
              </a:rPr>
              <a:t> assicurato </a:t>
            </a:r>
            <a:r>
              <a:rPr lang="it-IT" altLang="it-IT" b="1" dirty="0" smtClean="0">
                <a:solidFill>
                  <a:prstClr val="black"/>
                </a:solidFill>
                <a:latin typeface="Calibri" panose="020F0502020204030204" pitchFamily="34" charset="0"/>
                <a:ea typeface="ヒラギノ角ゴ Pro W3" pitchFamily="36" charset="-128"/>
                <a:cs typeface="Calibri" panose="020F0502020204030204" pitchFamily="34" charset="0"/>
              </a:rPr>
              <a:t>da </a:t>
            </a:r>
            <a:r>
              <a:rPr lang="it-IT" altLang="it-IT" b="1" dirty="0">
                <a:solidFill>
                  <a:prstClr val="black"/>
                </a:solidFill>
                <a:latin typeface="Calibri" panose="020F0502020204030204" pitchFamily="34" charset="0"/>
                <a:ea typeface="ヒラギノ角ゴ Pro W3" pitchFamily="36" charset="-128"/>
                <a:cs typeface="Calibri" panose="020F0502020204030204" pitchFamily="34" charset="0"/>
              </a:rPr>
              <a:t>due organi federali</a:t>
            </a:r>
          </a:p>
          <a:p>
            <a:pPr marL="0" lvl="0" indent="0" eaLnBrk="1" hangingPunct="1">
              <a:spcBef>
                <a:spcPct val="0"/>
              </a:spcBef>
              <a:buNone/>
            </a:pPr>
            <a:endParaRPr lang="it-IT" altLang="it-IT" b="1" dirty="0">
              <a:solidFill>
                <a:prstClr val="black"/>
              </a:solidFill>
              <a:latin typeface="Calibri" panose="020F0502020204030204" pitchFamily="34" charset="0"/>
              <a:ea typeface="ヒラギノ角ゴ Pro W3" pitchFamily="36" charset="-128"/>
              <a:cs typeface="Calibri" panose="020F0502020204030204" pitchFamily="34" charset="0"/>
            </a:endParaRPr>
          </a:p>
          <a:p>
            <a:pPr marL="0" lvl="0" indent="0" eaLnBrk="1" hangingPunct="1">
              <a:spcBef>
                <a:spcPct val="0"/>
              </a:spcBef>
              <a:buNone/>
            </a:pPr>
            <a:r>
              <a:rPr lang="it-IT" altLang="it-IT" b="1" dirty="0">
                <a:solidFill>
                  <a:srgbClr val="29732D"/>
                </a:solidFill>
                <a:latin typeface="Calibri" panose="020F0502020204030204" pitchFamily="34" charset="0"/>
                <a:ea typeface="ヒラギノ角ゴ Pro W3" pitchFamily="36" charset="-128"/>
                <a:cs typeface="Calibri" panose="020F0502020204030204" pitchFamily="34" charset="0"/>
              </a:rPr>
              <a:t>I risultati</a:t>
            </a:r>
          </a:p>
          <a:p>
            <a:pPr marL="0" lvl="0" indent="0" eaLnBrk="1" hangingPunct="1">
              <a:spcBef>
                <a:spcPts val="600"/>
              </a:spcBef>
              <a:buNone/>
            </a:pPr>
            <a:r>
              <a:rPr lang="it-IT" altLang="it-IT" b="1" dirty="0">
                <a:solidFill>
                  <a:prstClr val="black"/>
                </a:solidFill>
                <a:latin typeface="Calibri" panose="020F0502020204030204" pitchFamily="34" charset="0"/>
                <a:ea typeface="ヒラギノ角ゴ Pro W3" pitchFamily="36" charset="-128"/>
                <a:cs typeface="Calibri" panose="020F0502020204030204" pitchFamily="34" charset="0"/>
              </a:rPr>
              <a:t>Oltre 800 azioni effettivamente realizzate; 137 miliardi di dollari di riduzione dei costi conseguiti; 640.000 pagine di regolamenti interni e 16.000 pagine di norme federali abolite. 348.000 dipendenti negozialmente riallocati in cinque anni in funzioni più produttive dentro e fuori la Pubblica Amministrazione senza licenziamenti. Il tutto con il più elevato livello di consenso fra Governo e Sindacati.</a:t>
            </a:r>
            <a:r>
              <a:rPr lang="it-IT" altLang="it-IT" dirty="0">
                <a:solidFill>
                  <a:prstClr val="black"/>
                </a:solidFill>
                <a:latin typeface="Calibri" panose="020F0502020204030204" pitchFamily="34" charset="0"/>
                <a:ea typeface="ヒラギノ角ゴ Pro W3" pitchFamily="36" charset="-128"/>
                <a:cs typeface="Calibri" panose="020F0502020204030204" pitchFamily="34" charset="0"/>
              </a:rPr>
              <a:t> </a:t>
            </a:r>
          </a:p>
        </p:txBody>
      </p:sp>
      <p:sp>
        <p:nvSpPr>
          <p:cNvPr id="4" name="Segnaposto piè di pagina 4"/>
          <p:cNvSpPr>
            <a:spLocks noGrp="1"/>
          </p:cNvSpPr>
          <p:nvPr>
            <p:ph type="ftr" sz="quarter" idx="3"/>
          </p:nvPr>
        </p:nvSpPr>
        <p:spPr>
          <a:xfrm>
            <a:off x="2915816" y="6383734"/>
            <a:ext cx="3680048" cy="501650"/>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it-IT" dirty="0" smtClean="0"/>
              <a:t>Federico Butera. Non riprodurre senza autorizzazione</a:t>
            </a:r>
            <a:endParaRPr lang="it-IT" dirty="0">
              <a:solidFill>
                <a:prstClr val="black">
                  <a:tint val="75000"/>
                </a:prstClr>
              </a:solidFill>
            </a:endParaRPr>
          </a:p>
        </p:txBody>
      </p:sp>
      <p:sp>
        <p:nvSpPr>
          <p:cNvPr id="5" name="Segnaposto numero diapositiva 3"/>
          <p:cNvSpPr txBox="1">
            <a:spLocks/>
          </p:cNvSpPr>
          <p:nvPr/>
        </p:nvSpPr>
        <p:spPr>
          <a:xfrm>
            <a:off x="6758880" y="6356351"/>
            <a:ext cx="2133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smtClean="0">
                <a:solidFill>
                  <a:prstClr val="black">
                    <a:tint val="75000"/>
                  </a:prstClr>
                </a:solidFill>
              </a:rPr>
              <a:t>33</a:t>
            </a:r>
            <a:endParaRPr lang="it-IT" dirty="0">
              <a:solidFill>
                <a:prstClr val="black">
                  <a:tint val="75000"/>
                </a:prstClr>
              </a:solidFill>
            </a:endParaRPr>
          </a:p>
        </p:txBody>
      </p:sp>
    </p:spTree>
    <p:extLst>
      <p:ext uri="{BB962C8B-B14F-4D97-AF65-F5344CB8AC3E}">
        <p14:creationId xmlns:p14="http://schemas.microsoft.com/office/powerpoint/2010/main" val="4185987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5503" y="188640"/>
            <a:ext cx="7570177" cy="418058"/>
          </a:xfrm>
        </p:spPr>
        <p:txBody>
          <a:bodyPr/>
          <a:lstStyle/>
          <a:p>
            <a:pPr>
              <a:spcBef>
                <a:spcPct val="50000"/>
              </a:spcBef>
            </a:pPr>
            <a:r>
              <a:rPr lang="it-IT" altLang="it-IT" dirty="0" smtClean="0">
                <a:latin typeface="Garamond" pitchFamily="18" charset="0"/>
              </a:rPr>
              <a:t/>
            </a:r>
            <a:br>
              <a:rPr lang="it-IT" altLang="it-IT" dirty="0" smtClean="0">
                <a:latin typeface="Garamond" pitchFamily="18" charset="0"/>
              </a:rPr>
            </a:br>
            <a:r>
              <a:rPr lang="it-IT" altLang="it-IT" dirty="0" smtClean="0">
                <a:latin typeface="Garamond" pitchFamily="18" charset="0"/>
              </a:rPr>
              <a:t/>
            </a:r>
            <a:br>
              <a:rPr lang="it-IT" altLang="it-IT" dirty="0" smtClean="0">
                <a:latin typeface="Garamond" pitchFamily="18" charset="0"/>
              </a:rPr>
            </a:br>
            <a:r>
              <a:rPr lang="it-IT" altLang="it-IT" kern="0" dirty="0" smtClean="0"/>
              <a:t>D ) </a:t>
            </a:r>
            <a:r>
              <a:rPr lang="it-IT" altLang="it-IT" dirty="0" smtClean="0"/>
              <a:t>La </a:t>
            </a:r>
            <a:r>
              <a:rPr lang="it-IT" altLang="it-IT" dirty="0"/>
              <a:t>proposta del progetto </a:t>
            </a:r>
            <a:r>
              <a:rPr lang="it-IT" altLang="it-IT" dirty="0" err="1" smtClean="0"/>
              <a:t>Acropolis</a:t>
            </a:r>
            <a:r>
              <a:rPr lang="it-IT" altLang="it-IT" dirty="0" smtClean="0"/>
              <a:t> </a:t>
            </a:r>
            <a:br>
              <a:rPr lang="it-IT" altLang="it-IT" dirty="0" smtClean="0"/>
            </a:br>
            <a:r>
              <a:rPr lang="it-IT" altLang="it-IT" dirty="0" smtClean="0"/>
              <a:t> </a:t>
            </a:r>
            <a:r>
              <a:rPr lang="it-IT" altLang="it-IT" sz="1800" dirty="0" smtClean="0"/>
              <a:t>(</a:t>
            </a:r>
            <a:r>
              <a:rPr lang="it-IT" altLang="it-IT" sz="1800" dirty="0"/>
              <a:t>Butera e Dente </a:t>
            </a:r>
            <a:r>
              <a:rPr lang="it-IT" altLang="it-IT" sz="1800" i="1" dirty="0"/>
              <a:t>Il </a:t>
            </a:r>
            <a:r>
              <a:rPr lang="it-IT" altLang="it-IT" sz="1800" i="1" dirty="0" err="1" smtClean="0"/>
              <a:t>change</a:t>
            </a:r>
            <a:r>
              <a:rPr lang="it-IT" altLang="it-IT" sz="1800" i="1" dirty="0" smtClean="0"/>
              <a:t> management delle Pubbliche Amministrazioni: Una proposta</a:t>
            </a:r>
            <a:r>
              <a:rPr lang="it-IT" altLang="it-IT" sz="1800" dirty="0" smtClean="0"/>
              <a:t>, Franco Angeli, 2011)</a:t>
            </a:r>
            <a:r>
              <a:rPr lang="it-IT" altLang="it-IT" sz="1800" dirty="0"/>
              <a:t/>
            </a:r>
            <a:br>
              <a:rPr lang="it-IT" altLang="it-IT" sz="1800" dirty="0"/>
            </a:br>
            <a:endParaRPr lang="it-IT" altLang="it-IT" sz="1800" dirty="0"/>
          </a:p>
        </p:txBody>
      </p:sp>
      <p:sp>
        <p:nvSpPr>
          <p:cNvPr id="6" name="Rectangle 2"/>
          <p:cNvSpPr>
            <a:spLocks noChangeArrowheads="1"/>
          </p:cNvSpPr>
          <p:nvPr/>
        </p:nvSpPr>
        <p:spPr bwMode="auto">
          <a:xfrm>
            <a:off x="539552" y="806127"/>
            <a:ext cx="82472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a:solidFill>
                  <a:schemeClr val="tx1"/>
                </a:solidFill>
                <a:latin typeface="Arial" charset="0"/>
                <a:ea typeface="ヒラギノ角ゴ Pro W3" pitchFamily="36" charset="-128"/>
              </a:defRPr>
            </a:lvl1pPr>
            <a:lvl2pPr marL="742950" indent="-285750">
              <a:defRPr sz="2400">
                <a:solidFill>
                  <a:schemeClr val="tx1"/>
                </a:solidFill>
                <a:latin typeface="Arial" charset="0"/>
                <a:ea typeface="ヒラギノ角ゴ Pro W3" pitchFamily="36" charset="-128"/>
              </a:defRPr>
            </a:lvl2pPr>
            <a:lvl3pPr marL="1143000" indent="-228600">
              <a:defRPr sz="2400">
                <a:solidFill>
                  <a:schemeClr val="tx1"/>
                </a:solidFill>
                <a:latin typeface="Arial" charset="0"/>
                <a:ea typeface="ヒラギノ角ゴ Pro W3" pitchFamily="36" charset="-128"/>
              </a:defRPr>
            </a:lvl3pPr>
            <a:lvl4pPr marL="1600200" indent="-228600">
              <a:defRPr sz="2400">
                <a:solidFill>
                  <a:schemeClr val="tx1"/>
                </a:solidFill>
                <a:latin typeface="Arial" charset="0"/>
                <a:ea typeface="ヒラギノ角ゴ Pro W3" pitchFamily="36" charset="-128"/>
              </a:defRPr>
            </a:lvl4pPr>
            <a:lvl5pPr marL="2197100" indent="12700">
              <a:defRPr sz="2400">
                <a:solidFill>
                  <a:schemeClr val="tx1"/>
                </a:solidFill>
                <a:latin typeface="Arial" charset="0"/>
                <a:ea typeface="ヒラギノ角ゴ Pro W3" pitchFamily="36" charset="-128"/>
              </a:defRPr>
            </a:lvl5pPr>
            <a:lvl6pPr marL="2654300" indent="12700" eaLnBrk="0" fontAlgn="base" hangingPunct="0">
              <a:spcBef>
                <a:spcPct val="0"/>
              </a:spcBef>
              <a:spcAft>
                <a:spcPct val="0"/>
              </a:spcAft>
              <a:defRPr sz="2400">
                <a:solidFill>
                  <a:schemeClr val="tx1"/>
                </a:solidFill>
                <a:latin typeface="Arial" charset="0"/>
                <a:ea typeface="ヒラギノ角ゴ Pro W3" pitchFamily="36" charset="-128"/>
              </a:defRPr>
            </a:lvl6pPr>
            <a:lvl7pPr marL="3111500" indent="12700" eaLnBrk="0" fontAlgn="base" hangingPunct="0">
              <a:spcBef>
                <a:spcPct val="0"/>
              </a:spcBef>
              <a:spcAft>
                <a:spcPct val="0"/>
              </a:spcAft>
              <a:defRPr sz="2400">
                <a:solidFill>
                  <a:schemeClr val="tx1"/>
                </a:solidFill>
                <a:latin typeface="Arial" charset="0"/>
                <a:ea typeface="ヒラギノ角ゴ Pro W3" pitchFamily="36" charset="-128"/>
              </a:defRPr>
            </a:lvl7pPr>
            <a:lvl8pPr marL="3568700" indent="12700" eaLnBrk="0" fontAlgn="base" hangingPunct="0">
              <a:spcBef>
                <a:spcPct val="0"/>
              </a:spcBef>
              <a:spcAft>
                <a:spcPct val="0"/>
              </a:spcAft>
              <a:defRPr sz="2400">
                <a:solidFill>
                  <a:schemeClr val="tx1"/>
                </a:solidFill>
                <a:latin typeface="Arial" charset="0"/>
                <a:ea typeface="ヒラギノ角ゴ Pro W3" pitchFamily="36" charset="-128"/>
              </a:defRPr>
            </a:lvl8pPr>
            <a:lvl9pPr marL="4025900" indent="12700" eaLnBrk="0" fontAlgn="base" hangingPunct="0">
              <a:spcBef>
                <a:spcPct val="0"/>
              </a:spcBef>
              <a:spcAft>
                <a:spcPct val="0"/>
              </a:spcAft>
              <a:defRPr sz="2400">
                <a:solidFill>
                  <a:schemeClr val="tx1"/>
                </a:solidFill>
                <a:latin typeface="Arial" charset="0"/>
                <a:ea typeface="ヒラギノ角ゴ Pro W3" pitchFamily="36" charset="-128"/>
              </a:defRPr>
            </a:lvl9pPr>
          </a:lstStyle>
          <a:p>
            <a:pPr fontAlgn="base">
              <a:spcBef>
                <a:spcPct val="0"/>
              </a:spcBef>
              <a:spcAft>
                <a:spcPct val="0"/>
              </a:spcAft>
            </a:pPr>
            <a:endParaRPr lang="it-IT" altLang="it-IT" sz="1600" b="1" dirty="0">
              <a:solidFill>
                <a:srgbClr val="002060"/>
              </a:solidFill>
              <a:latin typeface="+mn-lt"/>
              <a:ea typeface="+mj-ea"/>
              <a:cs typeface="+mj-cs"/>
            </a:endParaRPr>
          </a:p>
          <a:p>
            <a:pPr fontAlgn="base">
              <a:spcBef>
                <a:spcPct val="0"/>
              </a:spcBef>
              <a:spcAft>
                <a:spcPct val="0"/>
              </a:spcAft>
            </a:pPr>
            <a:endParaRPr lang="it-IT" altLang="it-IT" sz="1600" dirty="0" smtClean="0">
              <a:solidFill>
                <a:srgbClr val="002060"/>
              </a:solidFill>
              <a:latin typeface="+mn-lt"/>
            </a:endParaRPr>
          </a:p>
        </p:txBody>
      </p:sp>
      <p:sp>
        <p:nvSpPr>
          <p:cNvPr id="7" name="Rectangle 3"/>
          <p:cNvSpPr>
            <a:spLocks noChangeArrowheads="1"/>
          </p:cNvSpPr>
          <p:nvPr/>
        </p:nvSpPr>
        <p:spPr bwMode="auto">
          <a:xfrm>
            <a:off x="4721225" y="63642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pitchFamily="36" charset="-128"/>
              </a:defRPr>
            </a:lvl1pPr>
            <a:lvl2pPr marL="742950" indent="-285750">
              <a:defRPr sz="2400">
                <a:solidFill>
                  <a:schemeClr val="tx1"/>
                </a:solidFill>
                <a:latin typeface="Arial" charset="0"/>
                <a:ea typeface="ヒラギノ角ゴ Pro W3" pitchFamily="36" charset="-128"/>
              </a:defRPr>
            </a:lvl2pPr>
            <a:lvl3pPr marL="1143000" indent="-228600">
              <a:defRPr sz="2400">
                <a:solidFill>
                  <a:schemeClr val="tx1"/>
                </a:solidFill>
                <a:latin typeface="Arial" charset="0"/>
                <a:ea typeface="ヒラギノ角ゴ Pro W3" pitchFamily="36" charset="-128"/>
              </a:defRPr>
            </a:lvl3pPr>
            <a:lvl4pPr marL="1600200" indent="-228600">
              <a:defRPr sz="2400">
                <a:solidFill>
                  <a:schemeClr val="tx1"/>
                </a:solidFill>
                <a:latin typeface="Arial" charset="0"/>
                <a:ea typeface="ヒラギノ角ゴ Pro W3" pitchFamily="36" charset="-128"/>
              </a:defRPr>
            </a:lvl4pPr>
            <a:lvl5pPr marL="2057400" indent="-228600">
              <a:defRPr sz="2400">
                <a:solidFill>
                  <a:schemeClr val="tx1"/>
                </a:solidFill>
                <a:latin typeface="Arial" charset="0"/>
                <a:ea typeface="ヒラギノ角ゴ Pro W3" pitchFamily="3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3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3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3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36"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it-IT" altLang="it-IT" sz="2400" b="0" i="0" u="none" strike="noStrike" kern="0" cap="none" spc="0" normalizeH="0" baseline="0" noProof="0" smtClean="0">
              <a:ln>
                <a:noFill/>
              </a:ln>
              <a:solidFill>
                <a:prstClr val="black"/>
              </a:solidFill>
              <a:effectLst/>
              <a:uLnTx/>
              <a:uFillTx/>
              <a:latin typeface="Arial" charset="0"/>
              <a:ea typeface="ヒラギノ角ゴ Pro W3" pitchFamily="36" charset="-128"/>
            </a:endParaRPr>
          </a:p>
        </p:txBody>
      </p:sp>
      <p:sp>
        <p:nvSpPr>
          <p:cNvPr id="13" name="Segnaposto piè di pagina 4"/>
          <p:cNvSpPr txBox="1">
            <a:spLocks/>
          </p:cNvSpPr>
          <p:nvPr/>
        </p:nvSpPr>
        <p:spPr>
          <a:xfrm>
            <a:off x="2915816" y="6383734"/>
            <a:ext cx="3680048" cy="501650"/>
          </a:xfrm>
          <a:prstGeom prst="rect">
            <a:avLst/>
          </a:prstGeom>
        </p:spPr>
        <p:txBody>
          <a:bodyPr vert="horz" lIns="91440" tIns="45720" rIns="91440" bIns="45720" rtlCol="0" anchor="ctr"/>
          <a:lstStyle>
            <a:defPPr>
              <a:defRPr lang="it-IT"/>
            </a:defPPr>
            <a:lvl1pPr marL="0" algn="ct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mtClean="0"/>
              <a:t>Federico Butera. Non riprodurre senza autorizzazione</a:t>
            </a:r>
            <a:endParaRPr lang="it-IT" dirty="0">
              <a:solidFill>
                <a:prstClr val="black">
                  <a:tint val="75000"/>
                </a:prstClr>
              </a:solidFill>
            </a:endParaRPr>
          </a:p>
        </p:txBody>
      </p:sp>
      <p:sp>
        <p:nvSpPr>
          <p:cNvPr id="14" name="Segnaposto numero diapositiva 3"/>
          <p:cNvSpPr txBox="1">
            <a:spLocks/>
          </p:cNvSpPr>
          <p:nvPr/>
        </p:nvSpPr>
        <p:spPr>
          <a:xfrm>
            <a:off x="6758880" y="6356351"/>
            <a:ext cx="2133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smtClean="0">
                <a:solidFill>
                  <a:prstClr val="black">
                    <a:tint val="75000"/>
                  </a:prstClr>
                </a:solidFill>
              </a:rPr>
              <a:t>36</a:t>
            </a:r>
            <a:endParaRPr lang="it-IT" dirty="0">
              <a:solidFill>
                <a:prstClr val="black">
                  <a:tint val="75000"/>
                </a:prstClr>
              </a:solidFill>
            </a:endParaRPr>
          </a:p>
        </p:txBody>
      </p:sp>
      <p:sp>
        <p:nvSpPr>
          <p:cNvPr id="3" name="CasellaDiTesto 2"/>
          <p:cNvSpPr txBox="1"/>
          <p:nvPr/>
        </p:nvSpPr>
        <p:spPr>
          <a:xfrm>
            <a:off x="539551" y="1268760"/>
            <a:ext cx="8023099" cy="5078313"/>
          </a:xfrm>
          <a:prstGeom prst="rect">
            <a:avLst/>
          </a:prstGeom>
          <a:noFill/>
        </p:spPr>
        <p:txBody>
          <a:bodyPr wrap="square" rtlCol="0">
            <a:spAutoFit/>
          </a:bodyPr>
          <a:lstStyle/>
          <a:p>
            <a:r>
              <a:rPr lang="it-IT" sz="2400" b="1" dirty="0" err="1">
                <a:solidFill>
                  <a:srgbClr val="002060"/>
                </a:solidFill>
              </a:rPr>
              <a:t>Acropolis</a:t>
            </a:r>
            <a:r>
              <a:rPr lang="it-IT" sz="3200" b="1" dirty="0">
                <a:solidFill>
                  <a:srgbClr val="002060"/>
                </a:solidFill>
              </a:rPr>
              <a:t> </a:t>
            </a:r>
            <a:r>
              <a:rPr lang="it-IT" sz="3200" b="1" dirty="0" smtClean="0">
                <a:solidFill>
                  <a:srgbClr val="002060"/>
                </a:solidFill>
              </a:rPr>
              <a:t> </a:t>
            </a:r>
            <a:r>
              <a:rPr lang="it-IT" sz="2000" b="1" dirty="0" smtClean="0">
                <a:solidFill>
                  <a:srgbClr val="002060"/>
                </a:solidFill>
              </a:rPr>
              <a:t>è stato un progetto promosso  dal </a:t>
            </a:r>
            <a:r>
              <a:rPr lang="it-IT" sz="2000" b="1" dirty="0">
                <a:solidFill>
                  <a:srgbClr val="002060"/>
                </a:solidFill>
              </a:rPr>
              <a:t>Ministro per le Riforme e per l’Innovazione della Pubblica </a:t>
            </a:r>
            <a:r>
              <a:rPr lang="it-IT" sz="2000" b="1" dirty="0" smtClean="0">
                <a:solidFill>
                  <a:srgbClr val="002060"/>
                </a:solidFill>
              </a:rPr>
              <a:t>Amministrazione</a:t>
            </a:r>
          </a:p>
          <a:p>
            <a:endParaRPr lang="it-IT" sz="2000" b="1" dirty="0" smtClean="0">
              <a:solidFill>
                <a:srgbClr val="002060"/>
              </a:solidFill>
            </a:endParaRPr>
          </a:p>
          <a:p>
            <a:pPr marL="400050" indent="-400050">
              <a:buFont typeface="+mj-lt"/>
              <a:buAutoNum type="romanUcPeriod"/>
            </a:pPr>
            <a:r>
              <a:rPr lang="it-IT" sz="2000" b="1" dirty="0" smtClean="0">
                <a:solidFill>
                  <a:srgbClr val="29732D"/>
                </a:solidFill>
              </a:rPr>
              <a:t>Un </a:t>
            </a:r>
            <a:r>
              <a:rPr lang="it-IT" sz="2000" b="1" dirty="0">
                <a:solidFill>
                  <a:srgbClr val="29732D"/>
                </a:solidFill>
              </a:rPr>
              <a:t>piano generale, un </a:t>
            </a:r>
            <a:r>
              <a:rPr lang="it-IT" sz="2000" b="1" dirty="0" err="1">
                <a:solidFill>
                  <a:srgbClr val="29732D"/>
                </a:solidFill>
              </a:rPr>
              <a:t>framework</a:t>
            </a:r>
            <a:r>
              <a:rPr lang="it-IT" sz="2000" b="1" dirty="0">
                <a:solidFill>
                  <a:srgbClr val="002060"/>
                </a:solidFill>
              </a:rPr>
              <a:t>, un “ombrello” a livello </a:t>
            </a:r>
            <a:r>
              <a:rPr lang="it-IT" sz="2000" b="1" dirty="0" smtClean="0">
                <a:solidFill>
                  <a:srgbClr val="002060"/>
                </a:solidFill>
              </a:rPr>
              <a:t>nazionale</a:t>
            </a:r>
          </a:p>
          <a:p>
            <a:pPr marL="400050" indent="-400050">
              <a:buFont typeface="+mj-lt"/>
              <a:buAutoNum type="romanUcPeriod"/>
            </a:pPr>
            <a:r>
              <a:rPr lang="it-IT" sz="2000" b="1" dirty="0" smtClean="0">
                <a:solidFill>
                  <a:srgbClr val="29732D"/>
                </a:solidFill>
              </a:rPr>
              <a:t>Progett</a:t>
            </a:r>
            <a:r>
              <a:rPr lang="it-IT" sz="2000" b="1" dirty="0" smtClean="0">
                <a:solidFill>
                  <a:srgbClr val="002060"/>
                </a:solidFill>
              </a:rPr>
              <a:t>i </a:t>
            </a:r>
            <a:r>
              <a:rPr lang="it-IT" sz="2000" b="1" dirty="0">
                <a:solidFill>
                  <a:srgbClr val="002060"/>
                </a:solidFill>
              </a:rPr>
              <a:t>in specifiche aree dell’Amministrazione  </a:t>
            </a:r>
            <a:r>
              <a:rPr lang="it-IT" sz="2000" b="1" dirty="0" smtClean="0">
                <a:solidFill>
                  <a:srgbClr val="002060"/>
                </a:solidFill>
              </a:rPr>
              <a:t>che </a:t>
            </a:r>
            <a:r>
              <a:rPr lang="it-IT" sz="2000" b="1" dirty="0">
                <a:solidFill>
                  <a:srgbClr val="002060"/>
                </a:solidFill>
              </a:rPr>
              <a:t>ottengano risultati tangibili di efficacia, efficienza, trasparenza  </a:t>
            </a:r>
          </a:p>
          <a:p>
            <a:r>
              <a:rPr lang="it-IT" sz="2000" b="1" dirty="0" smtClean="0">
                <a:solidFill>
                  <a:srgbClr val="002060"/>
                </a:solidFill>
              </a:rPr>
              <a:t>         Composti da tre </a:t>
            </a:r>
            <a:r>
              <a:rPr lang="it-IT" sz="2000" b="1" dirty="0">
                <a:solidFill>
                  <a:srgbClr val="002060"/>
                </a:solidFill>
              </a:rPr>
              <a:t>classi di attività:</a:t>
            </a:r>
          </a:p>
          <a:p>
            <a:pPr lvl="2"/>
            <a:r>
              <a:rPr lang="it-IT" sz="2000" b="1" dirty="0">
                <a:solidFill>
                  <a:srgbClr val="002060"/>
                </a:solidFill>
              </a:rPr>
              <a:t>a) Il piano strategico e organizzativo</a:t>
            </a:r>
          </a:p>
          <a:p>
            <a:pPr lvl="2"/>
            <a:r>
              <a:rPr lang="it-IT" sz="2000" b="1" dirty="0">
                <a:solidFill>
                  <a:srgbClr val="002060"/>
                </a:solidFill>
              </a:rPr>
              <a:t>b) I cantieri realizzativi</a:t>
            </a:r>
          </a:p>
          <a:p>
            <a:pPr lvl="2"/>
            <a:r>
              <a:rPr lang="it-IT" sz="2000" b="1" dirty="0">
                <a:solidFill>
                  <a:srgbClr val="002060"/>
                </a:solidFill>
              </a:rPr>
              <a:t>c) La realizzazione e il cambiamento continuo</a:t>
            </a:r>
          </a:p>
          <a:p>
            <a:r>
              <a:rPr lang="it-IT" sz="2000" b="1" dirty="0" smtClean="0">
                <a:solidFill>
                  <a:srgbClr val="002060"/>
                </a:solidFill>
              </a:rPr>
              <a:t>III </a:t>
            </a:r>
            <a:r>
              <a:rPr lang="it-IT" sz="2000" b="1" dirty="0">
                <a:solidFill>
                  <a:srgbClr val="002060"/>
                </a:solidFill>
              </a:rPr>
              <a:t>.  Lo sviluppo e la </a:t>
            </a:r>
            <a:r>
              <a:rPr lang="it-IT" sz="2000" b="1" dirty="0" err="1">
                <a:solidFill>
                  <a:srgbClr val="002060"/>
                </a:solidFill>
              </a:rPr>
              <a:t>governance</a:t>
            </a:r>
            <a:r>
              <a:rPr lang="it-IT" sz="2000" b="1" dirty="0">
                <a:solidFill>
                  <a:srgbClr val="002060"/>
                </a:solidFill>
              </a:rPr>
              <a:t> </a:t>
            </a:r>
            <a:r>
              <a:rPr lang="it-IT" sz="2000" b="1" dirty="0">
                <a:solidFill>
                  <a:srgbClr val="29732D"/>
                </a:solidFill>
              </a:rPr>
              <a:t>multilivello della rete</a:t>
            </a:r>
            <a:r>
              <a:rPr lang="it-IT" sz="2000" b="1" dirty="0">
                <a:solidFill>
                  <a:srgbClr val="002060"/>
                </a:solidFill>
              </a:rPr>
              <a:t> </a:t>
            </a:r>
            <a:endParaRPr lang="it-IT" sz="2000" b="1" dirty="0" smtClean="0">
              <a:solidFill>
                <a:srgbClr val="002060"/>
              </a:solidFill>
            </a:endParaRPr>
          </a:p>
          <a:p>
            <a:r>
              <a:rPr lang="it-IT" sz="2000" b="1" dirty="0" smtClean="0">
                <a:solidFill>
                  <a:srgbClr val="002060"/>
                </a:solidFill>
              </a:rPr>
              <a:t>IV.  </a:t>
            </a:r>
            <a:r>
              <a:rPr lang="it-IT" sz="2000" b="1" dirty="0">
                <a:solidFill>
                  <a:srgbClr val="002060"/>
                </a:solidFill>
              </a:rPr>
              <a:t>Un percorso di </a:t>
            </a:r>
            <a:r>
              <a:rPr lang="it-IT" sz="2000" b="1" dirty="0">
                <a:solidFill>
                  <a:srgbClr val="29732D"/>
                </a:solidFill>
              </a:rPr>
              <a:t>diffusione </a:t>
            </a:r>
            <a:r>
              <a:rPr lang="it-IT" sz="2000" b="1" dirty="0">
                <a:solidFill>
                  <a:srgbClr val="002060"/>
                </a:solidFill>
              </a:rPr>
              <a:t>delle esperienze </a:t>
            </a:r>
            <a:r>
              <a:rPr lang="it-IT" sz="2000" b="1" dirty="0" smtClean="0">
                <a:solidFill>
                  <a:srgbClr val="002060"/>
                </a:solidFill>
              </a:rPr>
              <a:t>delle </a:t>
            </a:r>
            <a:r>
              <a:rPr lang="it-IT" sz="2000" b="1" dirty="0">
                <a:solidFill>
                  <a:srgbClr val="002060"/>
                </a:solidFill>
              </a:rPr>
              <a:t>innovazioni</a:t>
            </a:r>
          </a:p>
          <a:p>
            <a:r>
              <a:rPr lang="it-IT" sz="2000" b="1" dirty="0" smtClean="0">
                <a:solidFill>
                  <a:srgbClr val="002060"/>
                </a:solidFill>
              </a:rPr>
              <a:t>V. </a:t>
            </a:r>
            <a:r>
              <a:rPr lang="it-IT" sz="2000" b="1" dirty="0">
                <a:solidFill>
                  <a:srgbClr val="002060"/>
                </a:solidFill>
              </a:rPr>
              <a:t>Proposte di </a:t>
            </a:r>
            <a:r>
              <a:rPr lang="it-IT" sz="2000" b="1" dirty="0">
                <a:solidFill>
                  <a:srgbClr val="29732D"/>
                </a:solidFill>
              </a:rPr>
              <a:t>politiche pubbliche </a:t>
            </a:r>
            <a:r>
              <a:rPr lang="it-IT" sz="2000" b="1" dirty="0">
                <a:solidFill>
                  <a:srgbClr val="002060"/>
                </a:solidFill>
              </a:rPr>
              <a:t>e di nuove </a:t>
            </a:r>
            <a:r>
              <a:rPr lang="it-IT" sz="2000" b="1" dirty="0" smtClean="0">
                <a:solidFill>
                  <a:srgbClr val="002060"/>
                </a:solidFill>
              </a:rPr>
              <a:t>norme</a:t>
            </a:r>
          </a:p>
          <a:p>
            <a:endParaRPr lang="it-IT" sz="2400" dirty="0"/>
          </a:p>
          <a:p>
            <a:r>
              <a:rPr lang="it-IT" sz="2000" b="1" dirty="0" smtClean="0">
                <a:solidFill>
                  <a:srgbClr val="29732D"/>
                </a:solidFill>
              </a:rPr>
              <a:t>Non fu realizzato </a:t>
            </a:r>
            <a:endParaRPr lang="it-IT" sz="2000" b="1" dirty="0">
              <a:solidFill>
                <a:srgbClr val="29732D"/>
              </a:solidFill>
            </a:endParaRPr>
          </a:p>
        </p:txBody>
      </p:sp>
    </p:spTree>
    <p:extLst>
      <p:ext uri="{BB962C8B-B14F-4D97-AF65-F5344CB8AC3E}">
        <p14:creationId xmlns:p14="http://schemas.microsoft.com/office/powerpoint/2010/main" val="3039170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1. I </a:t>
            </a:r>
            <a:r>
              <a:rPr lang="it-IT" dirty="0"/>
              <a:t>tipi di cambiamento</a:t>
            </a:r>
            <a:br>
              <a:rPr lang="it-IT" dirty="0"/>
            </a:br>
            <a:endParaRPr lang="it-IT" dirty="0"/>
          </a:p>
        </p:txBody>
      </p:sp>
      <p:sp>
        <p:nvSpPr>
          <p:cNvPr id="3" name="Segnaposto contenuto 2"/>
          <p:cNvSpPr>
            <a:spLocks noGrp="1"/>
          </p:cNvSpPr>
          <p:nvPr>
            <p:ph idx="1"/>
          </p:nvPr>
        </p:nvSpPr>
        <p:spPr>
          <a:xfrm>
            <a:off x="323528" y="404664"/>
            <a:ext cx="8218249" cy="4525963"/>
          </a:xfrm>
        </p:spPr>
        <p:txBody>
          <a:bodyPr/>
          <a:lstStyle/>
          <a:p>
            <a:pPr marL="0" indent="0">
              <a:spcBef>
                <a:spcPts val="600"/>
              </a:spcBef>
              <a:buNone/>
            </a:pPr>
            <a:endParaRPr lang="it-IT" altLang="it-IT" sz="2000" b="1" dirty="0" smtClean="0">
              <a:solidFill>
                <a:srgbClr val="002060"/>
              </a:solidFill>
              <a:latin typeface="Calibri" panose="020F0502020204030204" pitchFamily="34" charset="0"/>
              <a:cs typeface="Calibri" panose="020F0502020204030204" pitchFamily="34" charset="0"/>
            </a:endParaRPr>
          </a:p>
          <a:p>
            <a:pPr marL="0" indent="0">
              <a:spcBef>
                <a:spcPts val="600"/>
              </a:spcBef>
              <a:buNone/>
            </a:pPr>
            <a:r>
              <a:rPr lang="it-IT" altLang="it-IT" sz="2000" b="1" dirty="0" smtClean="0">
                <a:solidFill>
                  <a:srgbClr val="002060"/>
                </a:solidFill>
                <a:latin typeface="Calibri" panose="020F0502020204030204" pitchFamily="34" charset="0"/>
                <a:cs typeface="Calibri" panose="020F0502020204030204" pitchFamily="34" charset="0"/>
              </a:rPr>
              <a:t>Vi sono quattro tipi di </a:t>
            </a:r>
            <a:r>
              <a:rPr lang="it-IT" altLang="it-IT" sz="2000" b="1" dirty="0" smtClean="0">
                <a:solidFill>
                  <a:srgbClr val="29732D"/>
                </a:solidFill>
                <a:latin typeface="Calibri" panose="020F0502020204030204" pitchFamily="34" charset="0"/>
                <a:cs typeface="Calibri" panose="020F0502020204030204" pitchFamily="34" charset="0"/>
              </a:rPr>
              <a:t>modalità di cambiamento</a:t>
            </a:r>
          </a:p>
          <a:p>
            <a:pPr lvl="0" eaLnBrk="1" fontAlgn="auto" hangingPunct="1">
              <a:spcBef>
                <a:spcPts val="1200"/>
              </a:spcBef>
              <a:spcAft>
                <a:spcPts val="0"/>
              </a:spcAft>
              <a:buFont typeface="+mj-lt"/>
              <a:buAutoNum type="arabicPeriod"/>
            </a:pPr>
            <a:r>
              <a:rPr lang="it-IT" altLang="it-IT" sz="2000" b="1" dirty="0" smtClean="0">
                <a:solidFill>
                  <a:srgbClr val="000000"/>
                </a:solidFill>
                <a:latin typeface="Calibri" panose="020F0502020204030204" pitchFamily="34" charset="0"/>
                <a:cs typeface="Calibri" panose="020F0502020204030204" pitchFamily="34" charset="0"/>
              </a:rPr>
              <a:t>La </a:t>
            </a:r>
            <a:r>
              <a:rPr lang="it-IT" altLang="it-IT" sz="2000" b="1" dirty="0">
                <a:solidFill>
                  <a:srgbClr val="29732D"/>
                </a:solidFill>
                <a:latin typeface="Calibri" panose="020F0502020204030204" pitchFamily="34" charset="0"/>
                <a:cs typeface="Calibri" panose="020F0502020204030204" pitchFamily="34" charset="0"/>
              </a:rPr>
              <a:t>gestione del cambiamento ordinamentale </a:t>
            </a:r>
            <a:r>
              <a:rPr lang="it-IT" altLang="it-IT" sz="2000" b="1" dirty="0">
                <a:solidFill>
                  <a:srgbClr val="000000"/>
                </a:solidFill>
                <a:latin typeface="Calibri" panose="020F0502020204030204" pitchFamily="34" charset="0"/>
                <a:cs typeface="Calibri" panose="020F0502020204030204" pitchFamily="34" charset="0"/>
              </a:rPr>
              <a:t>(</a:t>
            </a:r>
            <a:r>
              <a:rPr lang="it-IT" altLang="it-IT" sz="2000" b="1" dirty="0">
                <a:solidFill>
                  <a:srgbClr val="002060"/>
                </a:solidFill>
                <a:latin typeface="Calibri" panose="020F0502020204030204" pitchFamily="34" charset="0"/>
                <a:cs typeface="Calibri" panose="020F0502020204030204" pitchFamily="34" charset="0"/>
              </a:rPr>
              <a:t>fatta per legge</a:t>
            </a:r>
            <a:r>
              <a:rPr lang="it-IT" altLang="it-IT" sz="2000" b="1" dirty="0" smtClean="0">
                <a:solidFill>
                  <a:srgbClr val="000000"/>
                </a:solidFill>
                <a:latin typeface="Calibri" panose="020F0502020204030204" pitchFamily="34" charset="0"/>
                <a:cs typeface="Calibri" panose="020F0502020204030204" pitchFamily="34" charset="0"/>
              </a:rPr>
              <a:t>) </a:t>
            </a:r>
            <a:endParaRPr lang="it-IT" altLang="it-IT" sz="2000" b="1" dirty="0">
              <a:solidFill>
                <a:srgbClr val="000000"/>
              </a:solidFill>
              <a:latin typeface="Calibri" panose="020F0502020204030204" pitchFamily="34" charset="0"/>
              <a:cs typeface="Calibri" panose="020F0502020204030204" pitchFamily="34" charset="0"/>
            </a:endParaRPr>
          </a:p>
          <a:p>
            <a:pPr lvl="0" eaLnBrk="1" fontAlgn="auto" hangingPunct="1">
              <a:spcBef>
                <a:spcPts val="1200"/>
              </a:spcBef>
              <a:spcAft>
                <a:spcPts val="0"/>
              </a:spcAft>
              <a:buFont typeface="+mj-lt"/>
              <a:buAutoNum type="arabicPeriod"/>
            </a:pPr>
            <a:r>
              <a:rPr lang="it-IT" altLang="it-IT" sz="2000" b="1" dirty="0" smtClean="0">
                <a:solidFill>
                  <a:srgbClr val="000000"/>
                </a:solidFill>
                <a:latin typeface="Calibri" panose="020F0502020204030204" pitchFamily="34" charset="0"/>
                <a:cs typeface="Calibri" panose="020F0502020204030204" pitchFamily="34" charset="0"/>
              </a:rPr>
              <a:t>Il </a:t>
            </a:r>
            <a:r>
              <a:rPr lang="it-IT" altLang="it-IT" sz="2000" b="1" dirty="0">
                <a:solidFill>
                  <a:srgbClr val="29732D"/>
                </a:solidFill>
                <a:latin typeface="Calibri" panose="020F0502020204030204" pitchFamily="34" charset="0"/>
                <a:cs typeface="Calibri" panose="020F0502020204030204" pitchFamily="34" charset="0"/>
              </a:rPr>
              <a:t>cambiamento localizzato e osmotico</a:t>
            </a:r>
            <a:r>
              <a:rPr lang="it-IT" altLang="it-IT" sz="2000" b="1" dirty="0">
                <a:solidFill>
                  <a:srgbClr val="C00000"/>
                </a:solidFill>
                <a:latin typeface="Calibri" panose="020F0502020204030204" pitchFamily="34" charset="0"/>
                <a:cs typeface="Calibri" panose="020F0502020204030204" pitchFamily="34" charset="0"/>
              </a:rPr>
              <a:t> </a:t>
            </a:r>
            <a:r>
              <a:rPr lang="it-IT" altLang="it-IT" sz="2000" b="1" dirty="0">
                <a:solidFill>
                  <a:srgbClr val="002060"/>
                </a:solidFill>
                <a:latin typeface="Calibri" panose="020F0502020204030204" pitchFamily="34" charset="0"/>
                <a:cs typeface="Calibri" panose="020F0502020204030204" pitchFamily="34" charset="0"/>
              </a:rPr>
              <a:t>(micro-adattamento al mutato contesto</a:t>
            </a:r>
            <a:r>
              <a:rPr lang="it-IT" altLang="it-IT" sz="2000" b="1" dirty="0" smtClean="0">
                <a:solidFill>
                  <a:srgbClr val="002060"/>
                </a:solidFill>
                <a:latin typeface="Calibri" panose="020F0502020204030204" pitchFamily="34" charset="0"/>
                <a:cs typeface="Calibri" panose="020F0502020204030204" pitchFamily="34" charset="0"/>
              </a:rPr>
              <a:t>) </a:t>
            </a:r>
            <a:endParaRPr lang="it-IT" altLang="it-IT" sz="2000" b="1" dirty="0">
              <a:solidFill>
                <a:srgbClr val="002060"/>
              </a:solidFill>
              <a:latin typeface="Calibri" panose="020F0502020204030204" pitchFamily="34" charset="0"/>
              <a:cs typeface="Calibri" panose="020F0502020204030204" pitchFamily="34" charset="0"/>
            </a:endParaRPr>
          </a:p>
          <a:p>
            <a:pPr lvl="0" eaLnBrk="1" fontAlgn="auto" hangingPunct="1">
              <a:spcBef>
                <a:spcPts val="1200"/>
              </a:spcBef>
              <a:spcAft>
                <a:spcPts val="0"/>
              </a:spcAft>
              <a:buFont typeface="+mj-lt"/>
              <a:buAutoNum type="arabicPeriod"/>
            </a:pPr>
            <a:r>
              <a:rPr lang="it-IT" altLang="it-IT" sz="2000" b="1" dirty="0" smtClean="0">
                <a:solidFill>
                  <a:srgbClr val="29732D"/>
                </a:solidFill>
                <a:latin typeface="Calibri" panose="020F0502020204030204" pitchFamily="34" charset="0"/>
                <a:cs typeface="Calibri" panose="020F0502020204030204" pitchFamily="34" charset="0"/>
              </a:rPr>
              <a:t>Il </a:t>
            </a:r>
            <a:r>
              <a:rPr lang="it-IT" altLang="it-IT" sz="2000" b="1" dirty="0">
                <a:solidFill>
                  <a:srgbClr val="29732D"/>
                </a:solidFill>
                <a:latin typeface="Calibri" panose="020F0502020204030204" pitchFamily="34" charset="0"/>
                <a:cs typeface="Calibri" panose="020F0502020204030204" pitchFamily="34" charset="0"/>
              </a:rPr>
              <a:t>cambiamento tecnologico</a:t>
            </a:r>
            <a:r>
              <a:rPr lang="it-IT" altLang="it-IT" sz="2000" b="1" dirty="0">
                <a:solidFill>
                  <a:srgbClr val="000000"/>
                </a:solidFill>
                <a:latin typeface="Calibri" panose="020F0502020204030204" pitchFamily="34" charset="0"/>
                <a:cs typeface="Calibri" panose="020F0502020204030204" pitchFamily="34" charset="0"/>
              </a:rPr>
              <a:t> </a:t>
            </a:r>
            <a:r>
              <a:rPr lang="it-IT" altLang="it-IT" sz="2000" b="1" dirty="0" smtClean="0">
                <a:solidFill>
                  <a:srgbClr val="002060"/>
                </a:solidFill>
                <a:latin typeface="Calibri" panose="020F0502020204030204" pitchFamily="34" charset="0"/>
                <a:cs typeface="Calibri" panose="020F0502020204030204" pitchFamily="34" charset="0"/>
              </a:rPr>
              <a:t>(digitalizzazione </a:t>
            </a:r>
            <a:r>
              <a:rPr lang="it-IT" altLang="it-IT" sz="2000" b="1" dirty="0">
                <a:solidFill>
                  <a:srgbClr val="002060"/>
                </a:solidFill>
                <a:latin typeface="Calibri" panose="020F0502020204030204" pitchFamily="34" charset="0"/>
                <a:cs typeface="Calibri" panose="020F0502020204030204" pitchFamily="34" charset="0"/>
              </a:rPr>
              <a:t>dei processi e automazione delle </a:t>
            </a:r>
            <a:r>
              <a:rPr lang="it-IT" altLang="it-IT" sz="2000" b="1" dirty="0" smtClean="0">
                <a:solidFill>
                  <a:srgbClr val="002060"/>
                </a:solidFill>
                <a:latin typeface="Calibri" panose="020F0502020204030204" pitchFamily="34" charset="0"/>
                <a:cs typeface="Calibri" panose="020F0502020204030204" pitchFamily="34" charset="0"/>
              </a:rPr>
              <a:t>operazioni</a:t>
            </a:r>
            <a:r>
              <a:rPr lang="it-IT" altLang="it-IT" sz="2000" b="1" dirty="0">
                <a:solidFill>
                  <a:srgbClr val="002060"/>
                </a:solidFill>
                <a:latin typeface="Calibri" panose="020F0502020204030204" pitchFamily="34" charset="0"/>
                <a:cs typeface="Calibri" panose="020F0502020204030204" pitchFamily="34" charset="0"/>
              </a:rPr>
              <a:t>) </a:t>
            </a:r>
          </a:p>
          <a:p>
            <a:pPr lvl="0" eaLnBrk="1" fontAlgn="auto" hangingPunct="1">
              <a:spcBef>
                <a:spcPts val="1200"/>
              </a:spcBef>
              <a:spcAft>
                <a:spcPts val="0"/>
              </a:spcAft>
              <a:buFont typeface="+mj-lt"/>
              <a:buAutoNum type="arabicPeriod"/>
            </a:pPr>
            <a:r>
              <a:rPr lang="it-IT" altLang="it-IT" sz="2000" b="1" dirty="0" smtClean="0">
                <a:solidFill>
                  <a:srgbClr val="000000"/>
                </a:solidFill>
                <a:latin typeface="Calibri" panose="020F0502020204030204" pitchFamily="34" charset="0"/>
                <a:cs typeface="Calibri" panose="020F0502020204030204" pitchFamily="34" charset="0"/>
              </a:rPr>
              <a:t>Il </a:t>
            </a:r>
            <a:r>
              <a:rPr lang="it-IT" altLang="it-IT" sz="2000" b="1" dirty="0">
                <a:solidFill>
                  <a:srgbClr val="29732D"/>
                </a:solidFill>
                <a:latin typeface="Calibri" panose="020F0502020204030204" pitchFamily="34" charset="0"/>
                <a:cs typeface="Calibri" panose="020F0502020204030204" pitchFamily="34" charset="0"/>
              </a:rPr>
              <a:t>cambiamento </a:t>
            </a:r>
            <a:r>
              <a:rPr lang="it-IT" altLang="it-IT" sz="2000" b="1" dirty="0" smtClean="0">
                <a:solidFill>
                  <a:srgbClr val="29732D"/>
                </a:solidFill>
                <a:latin typeface="Calibri" panose="020F0502020204030204" pitchFamily="34" charset="0"/>
                <a:cs typeface="Calibri" panose="020F0502020204030204" pitchFamily="34" charset="0"/>
              </a:rPr>
              <a:t>processuale </a:t>
            </a:r>
            <a:r>
              <a:rPr lang="it-IT" altLang="it-IT" sz="2000" b="1" dirty="0" smtClean="0">
                <a:solidFill>
                  <a:srgbClr val="002060"/>
                </a:solidFill>
                <a:latin typeface="Calibri" panose="020F0502020204030204" pitchFamily="34" charset="0"/>
                <a:cs typeface="Calibri" panose="020F0502020204030204" pitchFamily="34" charset="0"/>
              </a:rPr>
              <a:t>che </a:t>
            </a:r>
            <a:r>
              <a:rPr lang="it-IT" altLang="it-IT" sz="2000" b="1" dirty="0">
                <a:solidFill>
                  <a:srgbClr val="002060"/>
                </a:solidFill>
                <a:latin typeface="Calibri" panose="020F0502020204030204" pitchFamily="34" charset="0"/>
                <a:cs typeface="Calibri" panose="020F0502020204030204" pitchFamily="34" charset="0"/>
              </a:rPr>
              <a:t>ha come oggetto </a:t>
            </a:r>
            <a:r>
              <a:rPr lang="it-IT" altLang="it-IT" sz="2000" b="1" dirty="0" smtClean="0">
                <a:solidFill>
                  <a:srgbClr val="29732D"/>
                </a:solidFill>
                <a:latin typeface="Calibri" panose="020F0502020204030204" pitchFamily="34" charset="0"/>
                <a:cs typeface="Calibri" panose="020F0502020204030204" pitchFamily="34" charset="0"/>
              </a:rPr>
              <a:t>cambiamenti </a:t>
            </a:r>
            <a:r>
              <a:rPr lang="it-IT" altLang="it-IT" sz="2000" b="1" dirty="0">
                <a:solidFill>
                  <a:srgbClr val="29732D"/>
                </a:solidFill>
                <a:latin typeface="Calibri" panose="020F0502020204030204" pitchFamily="34" charset="0"/>
                <a:cs typeface="Calibri" panose="020F0502020204030204" pitchFamily="34" charset="0"/>
              </a:rPr>
              <a:t>strutturali nella progettazione del servizio, </a:t>
            </a:r>
            <a:r>
              <a:rPr lang="it-IT" altLang="it-IT" sz="2000" b="1" dirty="0" smtClean="0">
                <a:solidFill>
                  <a:srgbClr val="29732D"/>
                </a:solidFill>
                <a:latin typeface="Calibri" panose="020F0502020204030204" pitchFamily="34" charset="0"/>
                <a:cs typeface="Calibri" panose="020F0502020204030204" pitchFamily="34" charset="0"/>
              </a:rPr>
              <a:t>dell'organizzazione</a:t>
            </a:r>
            <a:r>
              <a:rPr lang="it-IT" altLang="it-IT" sz="2000" b="1" dirty="0">
                <a:solidFill>
                  <a:srgbClr val="29732D"/>
                </a:solidFill>
                <a:latin typeface="Calibri" panose="020F0502020204030204" pitchFamily="34" charset="0"/>
                <a:cs typeface="Calibri" panose="020F0502020204030204" pitchFamily="34" charset="0"/>
              </a:rPr>
              <a:t>, </a:t>
            </a:r>
            <a:r>
              <a:rPr lang="it-IT" altLang="it-IT" sz="2000" b="1" dirty="0" smtClean="0">
                <a:solidFill>
                  <a:srgbClr val="29732D"/>
                </a:solidFill>
                <a:latin typeface="Calibri" panose="020F0502020204030204" pitchFamily="34" charset="0"/>
                <a:cs typeface="Calibri" panose="020F0502020204030204" pitchFamily="34" charset="0"/>
              </a:rPr>
              <a:t>della </a:t>
            </a:r>
            <a:r>
              <a:rPr lang="it-IT" altLang="it-IT" sz="2000" b="1" dirty="0">
                <a:solidFill>
                  <a:srgbClr val="29732D"/>
                </a:solidFill>
                <a:latin typeface="Calibri" panose="020F0502020204030204" pitchFamily="34" charset="0"/>
                <a:cs typeface="Calibri" panose="020F0502020204030204" pitchFamily="34" charset="0"/>
              </a:rPr>
              <a:t>tecnologia, </a:t>
            </a:r>
            <a:r>
              <a:rPr lang="it-IT" altLang="it-IT" sz="2000" b="1" dirty="0" smtClean="0">
                <a:solidFill>
                  <a:srgbClr val="29732D"/>
                </a:solidFill>
                <a:latin typeface="Calibri" panose="020F0502020204030204" pitchFamily="34" charset="0"/>
                <a:cs typeface="Calibri" panose="020F0502020204030204" pitchFamily="34" charset="0"/>
              </a:rPr>
              <a:t>dei </a:t>
            </a:r>
            <a:r>
              <a:rPr lang="it-IT" altLang="it-IT" sz="2000" b="1" dirty="0">
                <a:solidFill>
                  <a:srgbClr val="29732D"/>
                </a:solidFill>
                <a:latin typeface="Calibri" panose="020F0502020204030204" pitchFamily="34" charset="0"/>
                <a:cs typeface="Calibri" panose="020F0502020204030204" pitchFamily="34" charset="0"/>
              </a:rPr>
              <a:t>lavori</a:t>
            </a:r>
            <a:r>
              <a:rPr lang="it-IT" altLang="it-IT" sz="2000" b="1" dirty="0">
                <a:solidFill>
                  <a:srgbClr val="002060"/>
                </a:solidFill>
                <a:latin typeface="Calibri" panose="020F0502020204030204" pitchFamily="34" charset="0"/>
                <a:cs typeface="Calibri" panose="020F0502020204030204" pitchFamily="34" charset="0"/>
              </a:rPr>
              <a:t>, ossia il </a:t>
            </a:r>
            <a:r>
              <a:rPr lang="it-IT" altLang="it-IT" sz="2000" b="1" dirty="0">
                <a:solidFill>
                  <a:srgbClr val="29732D"/>
                </a:solidFill>
                <a:latin typeface="Calibri" panose="020F0502020204030204" pitchFamily="34" charset="0"/>
                <a:cs typeface="Calibri" panose="020F0502020204030204" pitchFamily="34" charset="0"/>
              </a:rPr>
              <a:t>cambiamento governato dei sistemi </a:t>
            </a:r>
            <a:r>
              <a:rPr lang="it-IT" altLang="it-IT" sz="2000" b="1" dirty="0" smtClean="0">
                <a:solidFill>
                  <a:srgbClr val="29732D"/>
                </a:solidFill>
                <a:latin typeface="Calibri" panose="020F0502020204030204" pitchFamily="34" charset="0"/>
                <a:cs typeface="Calibri" panose="020F0502020204030204" pitchFamily="34" charset="0"/>
              </a:rPr>
              <a:t>sociotecnici </a:t>
            </a:r>
            <a:r>
              <a:rPr lang="it-IT" altLang="it-IT" sz="2000" b="1" dirty="0" smtClean="0">
                <a:solidFill>
                  <a:srgbClr val="002060"/>
                </a:solidFill>
                <a:latin typeface="Calibri" panose="020F0502020204030204" pitchFamily="34" charset="0"/>
                <a:cs typeface="Calibri" panose="020F0502020204030204" pitchFamily="34" charset="0"/>
              </a:rPr>
              <a:t>(</a:t>
            </a:r>
            <a:r>
              <a:rPr lang="it-IT" altLang="it-IT" sz="2000" b="1" dirty="0" err="1">
                <a:solidFill>
                  <a:srgbClr val="002060"/>
                </a:solidFill>
                <a:latin typeface="Calibri" panose="020F0502020204030204" pitchFamily="34" charset="0"/>
                <a:cs typeface="Calibri" panose="020F0502020204030204" pitchFamily="34" charset="0"/>
              </a:rPr>
              <a:t>Trist</a:t>
            </a:r>
            <a:r>
              <a:rPr lang="it-IT" altLang="it-IT" sz="2000" b="1" dirty="0">
                <a:solidFill>
                  <a:srgbClr val="002060"/>
                </a:solidFill>
                <a:latin typeface="Calibri" panose="020F0502020204030204" pitchFamily="34" charset="0"/>
                <a:cs typeface="Calibri" panose="020F0502020204030204" pitchFamily="34" charset="0"/>
              </a:rPr>
              <a:t> 1993). </a:t>
            </a:r>
            <a:endParaRPr lang="it-IT" altLang="it-IT" sz="2000" b="1" dirty="0">
              <a:solidFill>
                <a:srgbClr val="000000"/>
              </a:solidFill>
              <a:latin typeface="Calibri" panose="020F0502020204030204" pitchFamily="34" charset="0"/>
              <a:cs typeface="Calibri" panose="020F0502020204030204" pitchFamily="34" charset="0"/>
            </a:endParaRPr>
          </a:p>
          <a:p>
            <a:pPr marL="0" lvl="4" indent="0" algn="ctr" eaLnBrk="1" fontAlgn="auto" hangingPunct="1">
              <a:spcBef>
                <a:spcPts val="0"/>
              </a:spcBef>
              <a:spcAft>
                <a:spcPts val="0"/>
              </a:spcAft>
              <a:buNone/>
            </a:pPr>
            <a:endParaRPr lang="it-IT" altLang="it-IT" sz="2000" b="1" dirty="0" smtClean="0">
              <a:solidFill>
                <a:srgbClr val="29732D"/>
              </a:solidFill>
              <a:latin typeface="Calibri" panose="020F0502020204030204" pitchFamily="34" charset="0"/>
              <a:cs typeface="Calibri" panose="020F0502020204030204" pitchFamily="34" charset="0"/>
            </a:endParaRPr>
          </a:p>
          <a:p>
            <a:pPr marL="0" lvl="4" indent="0" algn="ctr" eaLnBrk="1" fontAlgn="auto" hangingPunct="1">
              <a:spcBef>
                <a:spcPts val="0"/>
              </a:spcBef>
              <a:spcAft>
                <a:spcPts val="0"/>
              </a:spcAft>
              <a:buNone/>
            </a:pPr>
            <a:endParaRPr lang="it-IT" altLang="it-IT" sz="2000" b="1" dirty="0">
              <a:solidFill>
                <a:srgbClr val="29732D"/>
              </a:solidFill>
              <a:latin typeface="Calibri" panose="020F0502020204030204" pitchFamily="34" charset="0"/>
              <a:cs typeface="Calibri" panose="020F0502020204030204" pitchFamily="34" charset="0"/>
            </a:endParaRPr>
          </a:p>
          <a:p>
            <a:pPr marL="0" lvl="4" indent="0" algn="ctr" eaLnBrk="1" fontAlgn="auto" hangingPunct="1">
              <a:spcBef>
                <a:spcPts val="0"/>
              </a:spcBef>
              <a:spcAft>
                <a:spcPts val="0"/>
              </a:spcAft>
              <a:buNone/>
            </a:pPr>
            <a:r>
              <a:rPr lang="it-IT" altLang="it-IT" sz="2000" b="1" dirty="0" smtClean="0">
                <a:solidFill>
                  <a:srgbClr val="29732D"/>
                </a:solidFill>
                <a:latin typeface="Calibri" panose="020F0502020204030204" pitchFamily="34" charset="0"/>
                <a:cs typeface="Calibri" panose="020F0502020204030204" pitchFamily="34" charset="0"/>
              </a:rPr>
              <a:t>Per affrontare la Quarta Rivoluzione </a:t>
            </a:r>
            <a:r>
              <a:rPr lang="it-IT" altLang="it-IT" sz="2000" b="1" dirty="0">
                <a:solidFill>
                  <a:srgbClr val="29732D"/>
                </a:solidFill>
                <a:latin typeface="Calibri" panose="020F0502020204030204" pitchFamily="34" charset="0"/>
                <a:cs typeface="Calibri" panose="020F0502020204030204" pitchFamily="34" charset="0"/>
              </a:rPr>
              <a:t>Industriale occorre attivarli tutti e quattro </a:t>
            </a:r>
          </a:p>
          <a:p>
            <a:endParaRPr lang="it-IT" sz="2000" dirty="0"/>
          </a:p>
        </p:txBody>
      </p:sp>
      <p:sp>
        <p:nvSpPr>
          <p:cNvPr id="4" name="Segnaposto piè di pagina 4"/>
          <p:cNvSpPr>
            <a:spLocks noGrp="1"/>
          </p:cNvSpPr>
          <p:nvPr>
            <p:ph type="ftr" sz="quarter" idx="3"/>
          </p:nvPr>
        </p:nvSpPr>
        <p:spPr>
          <a:xfrm>
            <a:off x="2915816" y="6383734"/>
            <a:ext cx="3680048" cy="501650"/>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it-IT" dirty="0" smtClean="0"/>
              <a:t>Federico Butera. Non riprodurre senza autorizzazione</a:t>
            </a:r>
            <a:endParaRPr lang="it-IT" dirty="0">
              <a:solidFill>
                <a:prstClr val="black">
                  <a:tint val="75000"/>
                </a:prstClr>
              </a:solidFill>
            </a:endParaRPr>
          </a:p>
        </p:txBody>
      </p:sp>
      <p:sp>
        <p:nvSpPr>
          <p:cNvPr id="5" name="Segnaposto numero diapositiva 3"/>
          <p:cNvSpPr txBox="1">
            <a:spLocks/>
          </p:cNvSpPr>
          <p:nvPr/>
        </p:nvSpPr>
        <p:spPr>
          <a:xfrm>
            <a:off x="6758880" y="6356351"/>
            <a:ext cx="2133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it-IT" dirty="0" smtClean="0">
                <a:solidFill>
                  <a:prstClr val="black">
                    <a:tint val="75000"/>
                  </a:prstClr>
                </a:solidFill>
              </a:rPr>
              <a:t>4</a:t>
            </a:r>
            <a:endParaRPr lang="it-IT" dirty="0">
              <a:solidFill>
                <a:prstClr val="black">
                  <a:tint val="75000"/>
                </a:prstClr>
              </a:solidFill>
            </a:endParaRPr>
          </a:p>
        </p:txBody>
      </p:sp>
    </p:spTree>
    <p:extLst>
      <p:ext uri="{BB962C8B-B14F-4D97-AF65-F5344CB8AC3E}">
        <p14:creationId xmlns:p14="http://schemas.microsoft.com/office/powerpoint/2010/main" val="8139140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spcBef>
                <a:spcPct val="50000"/>
              </a:spcBef>
            </a:pPr>
            <a:r>
              <a:rPr lang="it-IT" altLang="it-IT" dirty="0" smtClean="0">
                <a:latin typeface="Garamond" pitchFamily="18" charset="0"/>
              </a:rPr>
              <a:t/>
            </a:r>
            <a:br>
              <a:rPr lang="it-IT" altLang="it-IT" dirty="0" smtClean="0">
                <a:latin typeface="Garamond" pitchFamily="18" charset="0"/>
              </a:rPr>
            </a:br>
            <a:r>
              <a:rPr lang="it-IT" altLang="it-IT" dirty="0" smtClean="0"/>
              <a:t>D) La </a:t>
            </a:r>
            <a:r>
              <a:rPr lang="it-IT" altLang="it-IT" dirty="0"/>
              <a:t>proposta del progetto </a:t>
            </a:r>
            <a:r>
              <a:rPr lang="it-IT" altLang="it-IT" i="1" dirty="0" err="1"/>
              <a:t>Acropolis</a:t>
            </a:r>
            <a:r>
              <a:rPr lang="it-IT" altLang="it-IT" dirty="0"/>
              <a:t> </a:t>
            </a:r>
            <a:r>
              <a:rPr lang="it-IT" altLang="it-IT" dirty="0" smtClean="0"/>
              <a:t> </a:t>
            </a:r>
            <a:r>
              <a:rPr lang="it-IT" altLang="it-IT" dirty="0">
                <a:latin typeface="Garamond" pitchFamily="18" charset="0"/>
              </a:rPr>
              <a:t/>
            </a:r>
            <a:br>
              <a:rPr lang="it-IT" altLang="it-IT" dirty="0">
                <a:latin typeface="Garamond" pitchFamily="18" charset="0"/>
              </a:rPr>
            </a:br>
            <a:r>
              <a:rPr lang="it-IT" altLang="it-IT" dirty="0" smtClean="0">
                <a:latin typeface="Garamond" pitchFamily="18" charset="0"/>
              </a:rPr>
              <a:t> </a:t>
            </a:r>
            <a:r>
              <a:rPr lang="it-IT" altLang="it-IT" dirty="0">
                <a:solidFill>
                  <a:srgbClr val="C00000"/>
                </a:solidFill>
                <a:latin typeface="Garamond" pitchFamily="18" charset="0"/>
              </a:rPr>
              <a:t/>
            </a:r>
            <a:br>
              <a:rPr lang="it-IT" altLang="it-IT" dirty="0">
                <a:solidFill>
                  <a:srgbClr val="C00000"/>
                </a:solidFill>
                <a:latin typeface="Garamond" pitchFamily="18" charset="0"/>
              </a:rPr>
            </a:br>
            <a:endParaRPr lang="it-IT" dirty="0"/>
          </a:p>
        </p:txBody>
      </p:sp>
      <p:sp>
        <p:nvSpPr>
          <p:cNvPr id="4" name="Segnaposto piè di pagina 3"/>
          <p:cNvSpPr>
            <a:spLocks noGrp="1"/>
          </p:cNvSpPr>
          <p:nvPr>
            <p:ph type="ftr" sz="quarter" idx="3"/>
          </p:nvPr>
        </p:nvSpPr>
        <p:spPr/>
        <p:txBody>
          <a:bodyPr/>
          <a:lstStyle/>
          <a:p>
            <a:r>
              <a:rPr lang="it-IT" smtClean="0"/>
              <a:t>Federico Butera. Non riprodurre senza autorizzazione</a:t>
            </a:r>
            <a:endParaRPr lang="it-IT" dirty="0">
              <a:solidFill>
                <a:prstClr val="black">
                  <a:tint val="75000"/>
                </a:prstClr>
              </a:solidFill>
            </a:endParaRPr>
          </a:p>
        </p:txBody>
      </p:sp>
      <p:sp>
        <p:nvSpPr>
          <p:cNvPr id="5" name="Rectangle 9"/>
          <p:cNvSpPr txBox="1">
            <a:spLocks noChangeArrowheads="1"/>
          </p:cNvSpPr>
          <p:nvPr/>
        </p:nvSpPr>
        <p:spPr bwMode="auto">
          <a:xfrm>
            <a:off x="6804025" y="640873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it-IT"/>
            </a:defPPr>
            <a:lvl1pPr algn="r" rtl="0" eaLnBrk="0" fontAlgn="base" hangingPunct="0">
              <a:spcBef>
                <a:spcPct val="0"/>
              </a:spcBef>
              <a:spcAft>
                <a:spcPct val="0"/>
              </a:spcAft>
              <a:defRPr sz="2400" kern="1200" smtClean="0">
                <a:solidFill>
                  <a:schemeClr val="tx1"/>
                </a:solidFill>
                <a:latin typeface="Arial" charset="0"/>
                <a:ea typeface="ヒラギノ角ゴ Pro W3" pitchFamily="36" charset="-128"/>
                <a:cs typeface="+mn-cs"/>
              </a:defRPr>
            </a:lvl1pPr>
            <a:lvl2pPr marL="742950" indent="-285750" algn="l" rtl="0" eaLnBrk="0" fontAlgn="base" hangingPunct="0">
              <a:spcBef>
                <a:spcPct val="0"/>
              </a:spcBef>
              <a:spcAft>
                <a:spcPct val="0"/>
              </a:spcAft>
              <a:defRPr sz="2400" kern="1200">
                <a:solidFill>
                  <a:schemeClr val="tx1"/>
                </a:solidFill>
                <a:latin typeface="Arial" charset="0"/>
                <a:ea typeface="ヒラギノ角ゴ Pro W3" pitchFamily="36" charset="-128"/>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ヒラギノ角ゴ Pro W3" pitchFamily="36" charset="-128"/>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ヒラギノ角ゴ Pro W3" pitchFamily="36" charset="-128"/>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ヒラギノ角ゴ Pro W3" pitchFamily="36" charset="-128"/>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ヒラギノ角ゴ Pro W3" pitchFamily="36" charset="-128"/>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ヒラギノ角ゴ Pro W3" pitchFamily="36" charset="-128"/>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ヒラギノ角ゴ Pro W3" pitchFamily="36" charset="-128"/>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ヒラギノ角ゴ Pro W3" pitchFamily="36"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832202C-C5CD-4497-851E-6509340E139A}" type="slidenum">
              <a:rPr kumimoji="0" lang="it-IT" altLang="it-IT" sz="900" b="0" i="0" u="none" strike="noStrike" kern="1200" cap="none" spc="0" normalizeH="0" baseline="0" noProof="0" smtClean="0">
                <a:ln>
                  <a:noFill/>
                </a:ln>
                <a:solidFill>
                  <a:prstClr val="black"/>
                </a:solidFill>
                <a:effectLst/>
                <a:uLnTx/>
                <a:uFillTx/>
                <a:latin typeface="Arial" charset="0"/>
                <a:ea typeface="ヒラギノ角ゴ Pro W3" pitchFamily="3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it-IT" altLang="it-IT" sz="900" b="0" i="0" u="none" strike="noStrike" kern="1200" cap="none" spc="0" normalizeH="0" baseline="0" noProof="0" smtClean="0">
              <a:ln>
                <a:noFill/>
              </a:ln>
              <a:solidFill>
                <a:prstClr val="black"/>
              </a:solidFill>
              <a:effectLst/>
              <a:uLnTx/>
              <a:uFillTx/>
              <a:latin typeface="Arial" charset="0"/>
              <a:ea typeface="ヒラギノ角ゴ Pro W3" pitchFamily="36" charset="-128"/>
              <a:cs typeface="+mn-cs"/>
            </a:endParaRPr>
          </a:p>
        </p:txBody>
      </p:sp>
      <p:sp>
        <p:nvSpPr>
          <p:cNvPr id="6" name="Rectangle 2"/>
          <p:cNvSpPr>
            <a:spLocks noChangeArrowheads="1"/>
          </p:cNvSpPr>
          <p:nvPr/>
        </p:nvSpPr>
        <p:spPr bwMode="auto">
          <a:xfrm>
            <a:off x="685800" y="500063"/>
            <a:ext cx="810101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ヒラギノ角ゴ Pro W3" pitchFamily="36" charset="-128"/>
              </a:defRPr>
            </a:lvl1pPr>
            <a:lvl2pPr marL="742950" indent="-285750">
              <a:defRPr sz="2400">
                <a:solidFill>
                  <a:schemeClr val="tx1"/>
                </a:solidFill>
                <a:latin typeface="Arial" charset="0"/>
                <a:ea typeface="ヒラギノ角ゴ Pro W3" pitchFamily="36" charset="-128"/>
              </a:defRPr>
            </a:lvl2pPr>
            <a:lvl3pPr marL="1143000" indent="-228600">
              <a:defRPr sz="2400">
                <a:solidFill>
                  <a:schemeClr val="tx1"/>
                </a:solidFill>
                <a:latin typeface="Arial" charset="0"/>
                <a:ea typeface="ヒラギノ角ゴ Pro W3" pitchFamily="36" charset="-128"/>
              </a:defRPr>
            </a:lvl3pPr>
            <a:lvl4pPr marL="1600200" indent="-228600">
              <a:defRPr sz="2400">
                <a:solidFill>
                  <a:schemeClr val="tx1"/>
                </a:solidFill>
                <a:latin typeface="Arial" charset="0"/>
                <a:ea typeface="ヒラギノ角ゴ Pro W3" pitchFamily="36" charset="-128"/>
              </a:defRPr>
            </a:lvl4pPr>
            <a:lvl5pPr marL="2197100" indent="12700">
              <a:defRPr sz="2400">
                <a:solidFill>
                  <a:schemeClr val="tx1"/>
                </a:solidFill>
                <a:latin typeface="Arial" charset="0"/>
                <a:ea typeface="ヒラギノ角ゴ Pro W3" pitchFamily="36" charset="-128"/>
              </a:defRPr>
            </a:lvl5pPr>
            <a:lvl6pPr marL="2654300" indent="12700" eaLnBrk="0" fontAlgn="base" hangingPunct="0">
              <a:spcBef>
                <a:spcPct val="0"/>
              </a:spcBef>
              <a:spcAft>
                <a:spcPct val="0"/>
              </a:spcAft>
              <a:defRPr sz="2400">
                <a:solidFill>
                  <a:schemeClr val="tx1"/>
                </a:solidFill>
                <a:latin typeface="Arial" charset="0"/>
                <a:ea typeface="ヒラギノ角ゴ Pro W3" pitchFamily="36" charset="-128"/>
              </a:defRPr>
            </a:lvl6pPr>
            <a:lvl7pPr marL="3111500" indent="12700" eaLnBrk="0" fontAlgn="base" hangingPunct="0">
              <a:spcBef>
                <a:spcPct val="0"/>
              </a:spcBef>
              <a:spcAft>
                <a:spcPct val="0"/>
              </a:spcAft>
              <a:defRPr sz="2400">
                <a:solidFill>
                  <a:schemeClr val="tx1"/>
                </a:solidFill>
                <a:latin typeface="Arial" charset="0"/>
                <a:ea typeface="ヒラギノ角ゴ Pro W3" pitchFamily="36" charset="-128"/>
              </a:defRPr>
            </a:lvl7pPr>
            <a:lvl8pPr marL="3568700" indent="12700" eaLnBrk="0" fontAlgn="base" hangingPunct="0">
              <a:spcBef>
                <a:spcPct val="0"/>
              </a:spcBef>
              <a:spcAft>
                <a:spcPct val="0"/>
              </a:spcAft>
              <a:defRPr sz="2400">
                <a:solidFill>
                  <a:schemeClr val="tx1"/>
                </a:solidFill>
                <a:latin typeface="Arial" charset="0"/>
                <a:ea typeface="ヒラギノ角ゴ Pro W3" pitchFamily="36" charset="-128"/>
              </a:defRPr>
            </a:lvl8pPr>
            <a:lvl9pPr marL="4025900" indent="12700" eaLnBrk="0" fontAlgn="base" hangingPunct="0">
              <a:spcBef>
                <a:spcPct val="0"/>
              </a:spcBef>
              <a:spcAft>
                <a:spcPct val="0"/>
              </a:spcAft>
              <a:defRPr sz="2400">
                <a:solidFill>
                  <a:schemeClr val="tx1"/>
                </a:solidFill>
                <a:latin typeface="Arial" charset="0"/>
                <a:ea typeface="ヒラギノ角ゴ Pro W3" pitchFamily="36" charset="-128"/>
              </a:defRPr>
            </a:lvl9pPr>
          </a:lstStyle>
          <a:p>
            <a:pPr fontAlgn="base">
              <a:spcBef>
                <a:spcPct val="0"/>
              </a:spcBef>
              <a:spcAft>
                <a:spcPct val="0"/>
              </a:spcAft>
            </a:pPr>
            <a:endParaRPr lang="it-IT" altLang="it-IT" dirty="0" smtClean="0">
              <a:solidFill>
                <a:srgbClr val="D62932"/>
              </a:solidFill>
              <a:latin typeface="+mn-lt"/>
            </a:endParaRPr>
          </a:p>
          <a:p>
            <a:pPr fontAlgn="base">
              <a:spcBef>
                <a:spcPct val="0"/>
              </a:spcBef>
              <a:spcAft>
                <a:spcPct val="0"/>
              </a:spcAft>
              <a:buFont typeface="Arial" panose="020B0604020202020204" pitchFamily="34" charset="0"/>
              <a:buChar char="•"/>
            </a:pPr>
            <a:endParaRPr lang="it-IT" altLang="it-IT" dirty="0" smtClean="0">
              <a:solidFill>
                <a:srgbClr val="D62932"/>
              </a:solidFill>
              <a:latin typeface="+mn-lt"/>
            </a:endParaRPr>
          </a:p>
          <a:p>
            <a:pPr fontAlgn="base">
              <a:spcBef>
                <a:spcPct val="0"/>
              </a:spcBef>
              <a:spcAft>
                <a:spcPct val="0"/>
              </a:spcAft>
            </a:pPr>
            <a:endParaRPr lang="it-IT" altLang="it-IT" sz="1800" dirty="0" smtClean="0">
              <a:solidFill>
                <a:prstClr val="black"/>
              </a:solidFill>
              <a:latin typeface="Garamond" pitchFamily="18" charset="0"/>
            </a:endParaRPr>
          </a:p>
        </p:txBody>
      </p:sp>
      <p:sp>
        <p:nvSpPr>
          <p:cNvPr id="7" name="Rectangle 3"/>
          <p:cNvSpPr>
            <a:spLocks noChangeArrowheads="1"/>
          </p:cNvSpPr>
          <p:nvPr/>
        </p:nvSpPr>
        <p:spPr bwMode="auto">
          <a:xfrm>
            <a:off x="4721225" y="63642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ヒラギノ角ゴ Pro W3" pitchFamily="36" charset="-128"/>
              </a:defRPr>
            </a:lvl1pPr>
            <a:lvl2pPr marL="742950" indent="-285750">
              <a:defRPr sz="2400">
                <a:solidFill>
                  <a:schemeClr val="tx1"/>
                </a:solidFill>
                <a:latin typeface="Arial" charset="0"/>
                <a:ea typeface="ヒラギノ角ゴ Pro W3" pitchFamily="36" charset="-128"/>
              </a:defRPr>
            </a:lvl2pPr>
            <a:lvl3pPr marL="1143000" indent="-228600">
              <a:defRPr sz="2400">
                <a:solidFill>
                  <a:schemeClr val="tx1"/>
                </a:solidFill>
                <a:latin typeface="Arial" charset="0"/>
                <a:ea typeface="ヒラギノ角ゴ Pro W3" pitchFamily="36" charset="-128"/>
              </a:defRPr>
            </a:lvl3pPr>
            <a:lvl4pPr marL="1600200" indent="-228600">
              <a:defRPr sz="2400">
                <a:solidFill>
                  <a:schemeClr val="tx1"/>
                </a:solidFill>
                <a:latin typeface="Arial" charset="0"/>
                <a:ea typeface="ヒラギノ角ゴ Pro W3" pitchFamily="36" charset="-128"/>
              </a:defRPr>
            </a:lvl4pPr>
            <a:lvl5pPr marL="2057400" indent="-228600">
              <a:defRPr sz="2400">
                <a:solidFill>
                  <a:schemeClr val="tx1"/>
                </a:solidFill>
                <a:latin typeface="Arial" charset="0"/>
                <a:ea typeface="ヒラギノ角ゴ Pro W3" pitchFamily="3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3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3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3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36"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it-IT" altLang="it-IT" sz="2400" b="0" i="0" u="none" strike="noStrike" kern="0" cap="none" spc="0" normalizeH="0" baseline="0" noProof="0" smtClean="0">
              <a:ln>
                <a:noFill/>
              </a:ln>
              <a:solidFill>
                <a:prstClr val="black"/>
              </a:solidFill>
              <a:effectLst/>
              <a:uLnTx/>
              <a:uFillTx/>
              <a:latin typeface="Arial" charset="0"/>
              <a:ea typeface="ヒラギノ角ゴ Pro W3" pitchFamily="36" charset="-128"/>
            </a:endParaRPr>
          </a:p>
        </p:txBody>
      </p:sp>
      <p:sp>
        <p:nvSpPr>
          <p:cNvPr id="11" name="CasellaDiTesto 10"/>
          <p:cNvSpPr txBox="1"/>
          <p:nvPr/>
        </p:nvSpPr>
        <p:spPr>
          <a:xfrm>
            <a:off x="395536" y="908720"/>
            <a:ext cx="8280920" cy="4893647"/>
          </a:xfrm>
          <a:prstGeom prst="rect">
            <a:avLst/>
          </a:prstGeom>
          <a:noFill/>
        </p:spPr>
        <p:txBody>
          <a:bodyPr wrap="square" rtlCol="0">
            <a:spAutoFit/>
          </a:bodyPr>
          <a:lstStyle/>
          <a:p>
            <a:pPr fontAlgn="base">
              <a:spcBef>
                <a:spcPct val="0"/>
              </a:spcBef>
              <a:spcAft>
                <a:spcPct val="0"/>
              </a:spcAft>
            </a:pPr>
            <a:r>
              <a:rPr lang="it-IT" altLang="it-IT" b="1" i="1" dirty="0">
                <a:solidFill>
                  <a:prstClr val="black"/>
                </a:solidFill>
              </a:rPr>
              <a:t>La missione primaria</a:t>
            </a:r>
            <a:endParaRPr lang="it-IT" altLang="it-IT" sz="1600" b="1" i="1" dirty="0">
              <a:solidFill>
                <a:prstClr val="black"/>
              </a:solidFill>
            </a:endParaRPr>
          </a:p>
          <a:p>
            <a:pPr lvl="4" fontAlgn="base">
              <a:spcBef>
                <a:spcPct val="0"/>
              </a:spcBef>
              <a:spcAft>
                <a:spcPct val="0"/>
              </a:spcAft>
            </a:pPr>
            <a:r>
              <a:rPr lang="it-IT" altLang="it-IT" sz="1600" b="1" dirty="0">
                <a:solidFill>
                  <a:prstClr val="black"/>
                </a:solidFill>
              </a:rPr>
              <a:t>il miglioramento tangibile dei servizi resi,</a:t>
            </a:r>
          </a:p>
          <a:p>
            <a:pPr lvl="4" fontAlgn="base">
              <a:spcBef>
                <a:spcPct val="0"/>
              </a:spcBef>
              <a:spcAft>
                <a:spcPct val="0"/>
              </a:spcAft>
            </a:pPr>
            <a:r>
              <a:rPr lang="it-IT" altLang="it-IT" sz="1600" b="1" dirty="0">
                <a:solidFill>
                  <a:prstClr val="black"/>
                </a:solidFill>
              </a:rPr>
              <a:t>la riduzione dei costi dalla Pubblica Amministrazione, </a:t>
            </a:r>
          </a:p>
          <a:p>
            <a:pPr lvl="4" fontAlgn="base">
              <a:spcBef>
                <a:spcPct val="0"/>
              </a:spcBef>
              <a:spcAft>
                <a:spcPct val="0"/>
              </a:spcAft>
            </a:pPr>
            <a:r>
              <a:rPr lang="it-IT" altLang="it-IT" sz="1600" b="1" dirty="0">
                <a:solidFill>
                  <a:prstClr val="black"/>
                </a:solidFill>
              </a:rPr>
              <a:t>la generazione della partecipazione democratica, </a:t>
            </a:r>
          </a:p>
          <a:p>
            <a:pPr lvl="4" fontAlgn="base">
              <a:spcBef>
                <a:spcPct val="0"/>
              </a:spcBef>
              <a:spcAft>
                <a:spcPct val="0"/>
              </a:spcAft>
            </a:pPr>
            <a:r>
              <a:rPr lang="it-IT" altLang="it-IT" sz="1600" b="1" dirty="0">
                <a:solidFill>
                  <a:prstClr val="black"/>
                </a:solidFill>
              </a:rPr>
              <a:t>la valorizzazione dei lavoratori della conoscenza nella PA, </a:t>
            </a:r>
          </a:p>
          <a:p>
            <a:pPr lvl="4" fontAlgn="base">
              <a:spcBef>
                <a:spcPct val="0"/>
              </a:spcBef>
              <a:spcAft>
                <a:spcPct val="0"/>
              </a:spcAft>
            </a:pPr>
            <a:r>
              <a:rPr lang="it-IT" altLang="it-IT" sz="1600" b="1" dirty="0">
                <a:solidFill>
                  <a:prstClr val="black"/>
                </a:solidFill>
              </a:rPr>
              <a:t>…ossia</a:t>
            </a:r>
          </a:p>
          <a:p>
            <a:pPr lvl="4" fontAlgn="base">
              <a:spcBef>
                <a:spcPct val="0"/>
              </a:spcBef>
              <a:spcAft>
                <a:spcPct val="0"/>
              </a:spcAft>
            </a:pPr>
            <a:r>
              <a:rPr lang="it-IT" altLang="it-IT" sz="1600" b="1" i="1" dirty="0">
                <a:solidFill>
                  <a:srgbClr val="29732D"/>
                </a:solidFill>
              </a:rPr>
              <a:t>un programma per il cambiamento effettivo </a:t>
            </a:r>
          </a:p>
          <a:p>
            <a:pPr lvl="4" fontAlgn="base">
              <a:spcBef>
                <a:spcPct val="0"/>
              </a:spcBef>
              <a:spcAft>
                <a:spcPct val="0"/>
              </a:spcAft>
            </a:pPr>
            <a:r>
              <a:rPr lang="it-IT" altLang="it-IT" sz="1600" b="1" i="1" dirty="0">
                <a:solidFill>
                  <a:srgbClr val="29732D"/>
                </a:solidFill>
              </a:rPr>
              <a:t>delle Pubbliche Amministrazioni</a:t>
            </a:r>
            <a:endParaRPr lang="it-IT" altLang="it-IT" b="1" i="1" dirty="0">
              <a:solidFill>
                <a:srgbClr val="29732D"/>
              </a:solidFill>
            </a:endParaRPr>
          </a:p>
          <a:p>
            <a:pPr fontAlgn="base">
              <a:spcBef>
                <a:spcPct val="0"/>
              </a:spcBef>
              <a:spcAft>
                <a:spcPct val="0"/>
              </a:spcAft>
            </a:pPr>
            <a:endParaRPr lang="it-IT" altLang="it-IT" b="1" dirty="0">
              <a:solidFill>
                <a:srgbClr val="E72C36"/>
              </a:solidFill>
            </a:endParaRPr>
          </a:p>
          <a:p>
            <a:pPr fontAlgn="base">
              <a:spcBef>
                <a:spcPct val="0"/>
              </a:spcBef>
              <a:spcAft>
                <a:spcPct val="0"/>
              </a:spcAft>
            </a:pPr>
            <a:r>
              <a:rPr lang="it-IT" altLang="it-IT" b="1" i="1" dirty="0">
                <a:solidFill>
                  <a:prstClr val="black"/>
                </a:solidFill>
              </a:rPr>
              <a:t>La missione secondaria</a:t>
            </a:r>
          </a:p>
          <a:p>
            <a:pPr lvl="4" fontAlgn="base">
              <a:spcBef>
                <a:spcPct val="0"/>
              </a:spcBef>
              <a:spcAft>
                <a:spcPct val="0"/>
              </a:spcAft>
            </a:pPr>
            <a:r>
              <a:rPr lang="it-IT" altLang="it-IT" sz="1600" b="1" dirty="0">
                <a:solidFill>
                  <a:prstClr val="black"/>
                </a:solidFill>
              </a:rPr>
              <a:t>lo sviluppo del settore delle tecnologie </a:t>
            </a:r>
          </a:p>
          <a:p>
            <a:pPr lvl="4" fontAlgn="base">
              <a:spcBef>
                <a:spcPct val="0"/>
              </a:spcBef>
              <a:spcAft>
                <a:spcPct val="0"/>
              </a:spcAft>
            </a:pPr>
            <a:r>
              <a:rPr lang="it-IT" altLang="it-IT" sz="1600" b="1" dirty="0">
                <a:solidFill>
                  <a:prstClr val="black"/>
                </a:solidFill>
              </a:rPr>
              <a:t>dell’informazione e della comunicazione,</a:t>
            </a:r>
          </a:p>
          <a:p>
            <a:pPr lvl="4" fontAlgn="base">
              <a:spcBef>
                <a:spcPct val="0"/>
              </a:spcBef>
              <a:spcAft>
                <a:spcPct val="0"/>
              </a:spcAft>
            </a:pPr>
            <a:r>
              <a:rPr lang="it-IT" altLang="it-IT" sz="1600" b="1" dirty="0">
                <a:solidFill>
                  <a:prstClr val="black"/>
                </a:solidFill>
              </a:rPr>
              <a:t>dei servizi di consulenza, </a:t>
            </a:r>
          </a:p>
          <a:p>
            <a:pPr lvl="4" fontAlgn="base">
              <a:spcBef>
                <a:spcPct val="0"/>
              </a:spcBef>
              <a:spcAft>
                <a:spcPct val="0"/>
              </a:spcAft>
            </a:pPr>
            <a:r>
              <a:rPr lang="it-IT" altLang="it-IT" sz="1600" b="1" dirty="0">
                <a:solidFill>
                  <a:prstClr val="black"/>
                </a:solidFill>
              </a:rPr>
              <a:t>della formazione, </a:t>
            </a:r>
          </a:p>
          <a:p>
            <a:pPr lvl="4" fontAlgn="base">
              <a:spcBef>
                <a:spcPct val="0"/>
              </a:spcBef>
              <a:spcAft>
                <a:spcPct val="0"/>
              </a:spcAft>
            </a:pPr>
            <a:r>
              <a:rPr lang="it-IT" altLang="it-IT" sz="1600" b="1" dirty="0">
                <a:solidFill>
                  <a:prstClr val="black"/>
                </a:solidFill>
              </a:rPr>
              <a:t>della ricerca, </a:t>
            </a:r>
          </a:p>
          <a:p>
            <a:pPr lvl="4" fontAlgn="base">
              <a:spcBef>
                <a:spcPct val="0"/>
              </a:spcBef>
              <a:spcAft>
                <a:spcPct val="0"/>
              </a:spcAft>
            </a:pPr>
            <a:r>
              <a:rPr lang="it-IT" altLang="it-IT" sz="1600" b="1" dirty="0">
                <a:solidFill>
                  <a:prstClr val="black"/>
                </a:solidFill>
              </a:rPr>
              <a:t>…ossia </a:t>
            </a:r>
          </a:p>
          <a:p>
            <a:pPr lvl="4" fontAlgn="base">
              <a:spcBef>
                <a:spcPct val="0"/>
              </a:spcBef>
              <a:spcAft>
                <a:spcPct val="0"/>
              </a:spcAft>
            </a:pPr>
            <a:r>
              <a:rPr lang="it-IT" altLang="it-IT" sz="1600" b="1" i="1" dirty="0">
                <a:solidFill>
                  <a:srgbClr val="29732D"/>
                </a:solidFill>
              </a:rPr>
              <a:t>un acceleratore della crescita economica di una economia </a:t>
            </a:r>
          </a:p>
          <a:p>
            <a:pPr lvl="4" fontAlgn="base">
              <a:spcBef>
                <a:spcPct val="0"/>
              </a:spcBef>
              <a:spcAft>
                <a:spcPct val="0"/>
              </a:spcAft>
            </a:pPr>
            <a:r>
              <a:rPr lang="it-IT" altLang="it-IT" sz="1600" b="1" i="1" dirty="0">
                <a:solidFill>
                  <a:srgbClr val="29732D"/>
                </a:solidFill>
              </a:rPr>
              <a:t>della conoscenza</a:t>
            </a:r>
          </a:p>
          <a:p>
            <a:endParaRPr lang="it-IT" dirty="0"/>
          </a:p>
        </p:txBody>
      </p:sp>
    </p:spTree>
    <p:extLst>
      <p:ext uri="{BB962C8B-B14F-4D97-AF65-F5344CB8AC3E}">
        <p14:creationId xmlns:p14="http://schemas.microsoft.com/office/powerpoint/2010/main" val="15834893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274638"/>
            <a:ext cx="7570177" cy="418058"/>
          </a:xfrm>
        </p:spPr>
        <p:txBody>
          <a:bodyPr/>
          <a:lstStyle/>
          <a:p>
            <a:r>
              <a:rPr lang="it-IT" dirty="0" smtClean="0"/>
              <a:t>D ) </a:t>
            </a:r>
            <a:r>
              <a:rPr lang="it-IT" dirty="0"/>
              <a:t>L’approccio processuale nazionale: Il </a:t>
            </a:r>
            <a:r>
              <a:rPr lang="it-IT" dirty="0" smtClean="0"/>
              <a:t>caso degli Uffici Giudiziari Italiani</a:t>
            </a:r>
            <a:endParaRPr lang="it-IT" dirty="0"/>
          </a:p>
        </p:txBody>
      </p:sp>
      <p:sp>
        <p:nvSpPr>
          <p:cNvPr id="3" name="Segnaposto contenuto 2"/>
          <p:cNvSpPr>
            <a:spLocks noGrp="1"/>
          </p:cNvSpPr>
          <p:nvPr>
            <p:ph idx="1"/>
          </p:nvPr>
        </p:nvSpPr>
        <p:spPr>
          <a:xfrm>
            <a:off x="386199" y="836712"/>
            <a:ext cx="8650297" cy="4525963"/>
          </a:xfrm>
        </p:spPr>
        <p:txBody>
          <a:bodyPr/>
          <a:lstStyle/>
          <a:p>
            <a:r>
              <a:rPr lang="it-IT" b="1" dirty="0" smtClean="0">
                <a:solidFill>
                  <a:srgbClr val="002060"/>
                </a:solidFill>
              </a:rPr>
              <a:t>Un </a:t>
            </a:r>
            <a:r>
              <a:rPr lang="it-IT" b="1" dirty="0">
                <a:solidFill>
                  <a:srgbClr val="002060"/>
                </a:solidFill>
              </a:rPr>
              <a:t>caso italiano di processo di </a:t>
            </a:r>
            <a:r>
              <a:rPr lang="it-IT" b="1" dirty="0" smtClean="0">
                <a:solidFill>
                  <a:srgbClr val="002060"/>
                </a:solidFill>
              </a:rPr>
              <a:t>cambiamento nazionale  </a:t>
            </a:r>
            <a:r>
              <a:rPr lang="it-IT" b="1" dirty="0">
                <a:solidFill>
                  <a:srgbClr val="002060"/>
                </a:solidFill>
              </a:rPr>
              <a:t>pianificato in un'unica grande amministrazione complessa è stato il </a:t>
            </a:r>
            <a:r>
              <a:rPr lang="it-IT" b="1" dirty="0">
                <a:solidFill>
                  <a:srgbClr val="29732D"/>
                </a:solidFill>
              </a:rPr>
              <a:t>programma Best </a:t>
            </a:r>
            <a:r>
              <a:rPr lang="it-IT" b="1" dirty="0" err="1">
                <a:solidFill>
                  <a:srgbClr val="29732D"/>
                </a:solidFill>
              </a:rPr>
              <a:t>Practices</a:t>
            </a:r>
            <a:r>
              <a:rPr lang="it-IT" b="1" dirty="0">
                <a:solidFill>
                  <a:srgbClr val="29732D"/>
                </a:solidFill>
              </a:rPr>
              <a:t> </a:t>
            </a:r>
            <a:r>
              <a:rPr lang="it-IT" b="1" dirty="0" smtClean="0">
                <a:solidFill>
                  <a:srgbClr val="29732D"/>
                </a:solidFill>
              </a:rPr>
              <a:t>della Giustizia.</a:t>
            </a:r>
          </a:p>
          <a:p>
            <a:r>
              <a:rPr lang="it-IT" b="1" dirty="0" smtClean="0">
                <a:solidFill>
                  <a:srgbClr val="002060"/>
                </a:solidFill>
              </a:rPr>
              <a:t>Promosso dal magistrato Claudio Castelli , il  Ministero </a:t>
            </a:r>
            <a:r>
              <a:rPr lang="it-IT" b="1" dirty="0">
                <a:solidFill>
                  <a:srgbClr val="002060"/>
                </a:solidFill>
              </a:rPr>
              <a:t>della </a:t>
            </a:r>
            <a:r>
              <a:rPr lang="it-IT" b="1" dirty="0" smtClean="0">
                <a:solidFill>
                  <a:srgbClr val="002060"/>
                </a:solidFill>
              </a:rPr>
              <a:t>Giustizia insieme al   Ministero </a:t>
            </a:r>
            <a:r>
              <a:rPr lang="it-IT" b="1" dirty="0">
                <a:solidFill>
                  <a:srgbClr val="002060"/>
                </a:solidFill>
              </a:rPr>
              <a:t>della Pubblica Amministrazione e le </a:t>
            </a:r>
            <a:r>
              <a:rPr lang="it-IT" b="1" dirty="0" smtClean="0">
                <a:solidFill>
                  <a:srgbClr val="002060"/>
                </a:solidFill>
              </a:rPr>
              <a:t>Regioni con </a:t>
            </a:r>
            <a:r>
              <a:rPr lang="it-IT" b="1" dirty="0">
                <a:solidFill>
                  <a:srgbClr val="002060"/>
                </a:solidFill>
              </a:rPr>
              <a:t>l'Unione Europea </a:t>
            </a:r>
            <a:r>
              <a:rPr lang="it-IT" b="1" dirty="0" smtClean="0">
                <a:solidFill>
                  <a:srgbClr val="002060"/>
                </a:solidFill>
              </a:rPr>
              <a:t>lanciarono il progetto nel 2009</a:t>
            </a:r>
          </a:p>
          <a:p>
            <a:r>
              <a:rPr lang="it-IT" b="1" dirty="0" smtClean="0">
                <a:solidFill>
                  <a:srgbClr val="002060"/>
                </a:solidFill>
              </a:rPr>
              <a:t>Partecipano 23 </a:t>
            </a:r>
            <a:r>
              <a:rPr lang="it-IT" b="1" dirty="0">
                <a:solidFill>
                  <a:srgbClr val="002060"/>
                </a:solidFill>
              </a:rPr>
              <a:t>Regioni, 190 Uffici </a:t>
            </a:r>
            <a:r>
              <a:rPr lang="it-IT" b="1" dirty="0" smtClean="0">
                <a:solidFill>
                  <a:srgbClr val="002060"/>
                </a:solidFill>
              </a:rPr>
              <a:t>Giudiziari, su gare messe a bando dalle Regioni. Si attivano ​​</a:t>
            </a:r>
            <a:r>
              <a:rPr lang="it-IT" b="1" dirty="0">
                <a:solidFill>
                  <a:srgbClr val="002060"/>
                </a:solidFill>
              </a:rPr>
              <a:t>700 specifici </a:t>
            </a:r>
            <a:r>
              <a:rPr lang="it-IT" b="1" dirty="0">
                <a:solidFill>
                  <a:srgbClr val="29732D"/>
                </a:solidFill>
              </a:rPr>
              <a:t>progetti di </a:t>
            </a:r>
            <a:r>
              <a:rPr lang="it-IT" b="1" dirty="0" smtClean="0">
                <a:solidFill>
                  <a:srgbClr val="29732D"/>
                </a:solidFill>
              </a:rPr>
              <a:t>riorganizzazione in connessione con l’introduzione del Processo Civile e Penale Telematico</a:t>
            </a:r>
            <a:r>
              <a:rPr lang="it-IT" b="1" dirty="0" smtClean="0">
                <a:solidFill>
                  <a:srgbClr val="002060"/>
                </a:solidFill>
              </a:rPr>
              <a:t> </a:t>
            </a:r>
          </a:p>
          <a:p>
            <a:r>
              <a:rPr lang="it-IT" b="1" dirty="0" smtClean="0">
                <a:solidFill>
                  <a:srgbClr val="002060"/>
                </a:solidFill>
              </a:rPr>
              <a:t>Ai giudici </a:t>
            </a:r>
            <a:r>
              <a:rPr lang="it-IT" b="1" dirty="0">
                <a:solidFill>
                  <a:srgbClr val="002060"/>
                </a:solidFill>
              </a:rPr>
              <a:t>e </a:t>
            </a:r>
            <a:r>
              <a:rPr lang="it-IT" b="1" dirty="0" smtClean="0">
                <a:solidFill>
                  <a:srgbClr val="002060"/>
                </a:solidFill>
              </a:rPr>
              <a:t>al personale amministrativo si propone di analizzare e riprogettare i </a:t>
            </a:r>
            <a:r>
              <a:rPr lang="it-IT" b="1" dirty="0">
                <a:solidFill>
                  <a:srgbClr val="002060"/>
                </a:solidFill>
              </a:rPr>
              <a:t>processi organizzativi critici (non quelli giurisdizionali), all'interno della </a:t>
            </a:r>
            <a:r>
              <a:rPr lang="it-IT" b="1" dirty="0" smtClean="0">
                <a:solidFill>
                  <a:srgbClr val="002060"/>
                </a:solidFill>
              </a:rPr>
              <a:t>«margine di manovra" </a:t>
            </a:r>
            <a:r>
              <a:rPr lang="it-IT" b="1" dirty="0">
                <a:solidFill>
                  <a:srgbClr val="002060"/>
                </a:solidFill>
              </a:rPr>
              <a:t>lasciata dalla legge e dai regolamenti. </a:t>
            </a:r>
            <a:endParaRPr lang="it-IT" b="1" dirty="0" smtClean="0">
              <a:solidFill>
                <a:srgbClr val="002060"/>
              </a:solidFill>
            </a:endParaRPr>
          </a:p>
          <a:p>
            <a:r>
              <a:rPr lang="it-IT" b="1" dirty="0" smtClean="0">
                <a:solidFill>
                  <a:srgbClr val="002060"/>
                </a:solidFill>
              </a:rPr>
              <a:t>Risultati: in alcuni di questi progetti presi guidati dai magistrati e cancellieri, maggiore </a:t>
            </a:r>
            <a:r>
              <a:rPr lang="it-IT" b="1" dirty="0">
                <a:solidFill>
                  <a:srgbClr val="002060"/>
                </a:solidFill>
              </a:rPr>
              <a:t>efficienza e il miglioramento della cooperazione, della comunicazione e della condivisione delle </a:t>
            </a:r>
            <a:r>
              <a:rPr lang="it-IT" b="1" dirty="0" smtClean="0">
                <a:solidFill>
                  <a:srgbClr val="002060"/>
                </a:solidFill>
              </a:rPr>
              <a:t>conoscenze. In altri , una pura </a:t>
            </a:r>
            <a:r>
              <a:rPr lang="it-IT" b="1" dirty="0" err="1" smtClean="0">
                <a:solidFill>
                  <a:srgbClr val="002060"/>
                </a:solidFill>
              </a:rPr>
              <a:t>compliance</a:t>
            </a:r>
            <a:r>
              <a:rPr lang="it-IT" b="1" dirty="0" smtClean="0">
                <a:solidFill>
                  <a:srgbClr val="002060"/>
                </a:solidFill>
              </a:rPr>
              <a:t> delle società di consulenza vincitrici delle gare, e nessun risultato utile  </a:t>
            </a:r>
          </a:p>
          <a:p>
            <a:r>
              <a:rPr lang="it-IT" b="1" dirty="0" smtClean="0">
                <a:solidFill>
                  <a:srgbClr val="002060"/>
                </a:solidFill>
              </a:rPr>
              <a:t>Il know-how </a:t>
            </a:r>
            <a:r>
              <a:rPr lang="it-IT" b="1" dirty="0">
                <a:solidFill>
                  <a:srgbClr val="002060"/>
                </a:solidFill>
              </a:rPr>
              <a:t>e le capacità organizzative generati dal Programma </a:t>
            </a:r>
            <a:r>
              <a:rPr lang="it-IT" b="1" dirty="0" smtClean="0">
                <a:solidFill>
                  <a:srgbClr val="002060"/>
                </a:solidFill>
              </a:rPr>
              <a:t>tuttavia sono </a:t>
            </a:r>
            <a:r>
              <a:rPr lang="it-IT" b="1" dirty="0">
                <a:solidFill>
                  <a:srgbClr val="002060"/>
                </a:solidFill>
              </a:rPr>
              <a:t>stati la base per </a:t>
            </a:r>
            <a:r>
              <a:rPr lang="it-IT" b="1" dirty="0" smtClean="0">
                <a:solidFill>
                  <a:srgbClr val="002060"/>
                </a:solidFill>
              </a:rPr>
              <a:t>il </a:t>
            </a:r>
            <a:r>
              <a:rPr lang="it-IT" b="1" dirty="0" smtClean="0">
                <a:solidFill>
                  <a:srgbClr val="29732D"/>
                </a:solidFill>
              </a:rPr>
              <a:t>più esteso corso di management italiano</a:t>
            </a:r>
            <a:r>
              <a:rPr lang="it-IT" b="1" dirty="0" smtClean="0">
                <a:solidFill>
                  <a:srgbClr val="002060"/>
                </a:solidFill>
              </a:rPr>
              <a:t>: quello per diventare </a:t>
            </a:r>
            <a:r>
              <a:rPr lang="it-IT" b="1" dirty="0">
                <a:solidFill>
                  <a:srgbClr val="002060"/>
                </a:solidFill>
              </a:rPr>
              <a:t>Presidente </a:t>
            </a:r>
            <a:r>
              <a:rPr lang="it-IT" b="1" dirty="0" smtClean="0">
                <a:solidFill>
                  <a:srgbClr val="002060"/>
                </a:solidFill>
              </a:rPr>
              <a:t>di Tribunale e </a:t>
            </a:r>
            <a:r>
              <a:rPr lang="it-IT" b="1" dirty="0">
                <a:solidFill>
                  <a:srgbClr val="002060"/>
                </a:solidFill>
              </a:rPr>
              <a:t>Procuratore </a:t>
            </a:r>
            <a:r>
              <a:rPr lang="it-IT" b="1" dirty="0" smtClean="0">
                <a:solidFill>
                  <a:srgbClr val="002060"/>
                </a:solidFill>
              </a:rPr>
              <a:t>Capo: </a:t>
            </a:r>
            <a:r>
              <a:rPr lang="it-IT" b="1" dirty="0">
                <a:solidFill>
                  <a:srgbClr val="002060"/>
                </a:solidFill>
              </a:rPr>
              <a:t>600 magistrati di alto livello hanno frequentato un corso di 5 </a:t>
            </a:r>
            <a:r>
              <a:rPr lang="it-IT" b="1" dirty="0" smtClean="0">
                <a:solidFill>
                  <a:srgbClr val="002060"/>
                </a:solidFill>
              </a:rPr>
              <a:t>giorni presso Scuola </a:t>
            </a:r>
            <a:r>
              <a:rPr lang="it-IT" b="1" dirty="0">
                <a:solidFill>
                  <a:srgbClr val="002060"/>
                </a:solidFill>
              </a:rPr>
              <a:t>di magistratura a </a:t>
            </a:r>
            <a:r>
              <a:rPr lang="it-IT" b="1" dirty="0" smtClean="0">
                <a:solidFill>
                  <a:srgbClr val="002060"/>
                </a:solidFill>
              </a:rPr>
              <a:t>Firenze </a:t>
            </a:r>
            <a:endParaRPr lang="it-IT" b="1" dirty="0">
              <a:solidFill>
                <a:srgbClr val="002060"/>
              </a:solidFill>
            </a:endParaRPr>
          </a:p>
        </p:txBody>
      </p:sp>
      <p:sp>
        <p:nvSpPr>
          <p:cNvPr id="4" name="Segnaposto piè di pagina 4"/>
          <p:cNvSpPr>
            <a:spLocks noGrp="1"/>
          </p:cNvSpPr>
          <p:nvPr>
            <p:ph type="ftr" sz="quarter" idx="3"/>
          </p:nvPr>
        </p:nvSpPr>
        <p:spPr>
          <a:xfrm>
            <a:off x="2915816" y="6383734"/>
            <a:ext cx="3680048" cy="501650"/>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it-IT" dirty="0" smtClean="0"/>
              <a:t>Federico Butera. Non riprodurre senza autorizzazione</a:t>
            </a:r>
            <a:endParaRPr lang="it-IT" dirty="0">
              <a:solidFill>
                <a:prstClr val="black">
                  <a:tint val="75000"/>
                </a:prstClr>
              </a:solidFill>
            </a:endParaRPr>
          </a:p>
        </p:txBody>
      </p:sp>
      <p:sp>
        <p:nvSpPr>
          <p:cNvPr id="6" name="Segnaposto numero diapositiva 3"/>
          <p:cNvSpPr txBox="1">
            <a:spLocks/>
          </p:cNvSpPr>
          <p:nvPr/>
        </p:nvSpPr>
        <p:spPr>
          <a:xfrm>
            <a:off x="6758880" y="6356351"/>
            <a:ext cx="2133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smtClean="0">
                <a:solidFill>
                  <a:prstClr val="black">
                    <a:tint val="75000"/>
                  </a:prstClr>
                </a:solidFill>
              </a:rPr>
              <a:t>34</a:t>
            </a:r>
            <a:endParaRPr lang="it-IT" dirty="0">
              <a:solidFill>
                <a:prstClr val="black">
                  <a:tint val="75000"/>
                </a:prstClr>
              </a:solidFill>
            </a:endParaRPr>
          </a:p>
        </p:txBody>
      </p:sp>
    </p:spTree>
    <p:extLst>
      <p:ext uri="{BB962C8B-B14F-4D97-AF65-F5344CB8AC3E}">
        <p14:creationId xmlns:p14="http://schemas.microsoft.com/office/powerpoint/2010/main" val="2169308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16632"/>
            <a:ext cx="7570177" cy="418058"/>
          </a:xfrm>
        </p:spPr>
        <p:txBody>
          <a:bodyPr/>
          <a:lstStyle/>
          <a:p>
            <a:r>
              <a:rPr lang="it-IT" dirty="0" smtClean="0"/>
              <a:t/>
            </a:r>
            <a:br>
              <a:rPr lang="it-IT" dirty="0" smtClean="0"/>
            </a:br>
            <a:r>
              <a:rPr lang="it-IT" dirty="0" smtClean="0"/>
              <a:t>D) L’innovazione a livello territoriale: Il caso del Patto per il Lavoro dell’Emilia Romagna</a:t>
            </a:r>
            <a:endParaRPr lang="it-IT" dirty="0"/>
          </a:p>
        </p:txBody>
      </p:sp>
      <p:sp>
        <p:nvSpPr>
          <p:cNvPr id="3" name="Segnaposto contenuto 2"/>
          <p:cNvSpPr>
            <a:spLocks noGrp="1"/>
          </p:cNvSpPr>
          <p:nvPr>
            <p:ph idx="1"/>
          </p:nvPr>
        </p:nvSpPr>
        <p:spPr>
          <a:xfrm>
            <a:off x="35620" y="1196752"/>
            <a:ext cx="8640960" cy="4525963"/>
          </a:xfrm>
        </p:spPr>
        <p:txBody>
          <a:bodyPr/>
          <a:lstStyle/>
          <a:p>
            <a:pPr marL="0" indent="0">
              <a:buNone/>
            </a:pPr>
            <a:r>
              <a:rPr lang="it-IT" b="1" dirty="0" smtClean="0">
                <a:solidFill>
                  <a:srgbClr val="002060"/>
                </a:solidFill>
              </a:rPr>
              <a:t>Il </a:t>
            </a:r>
            <a:r>
              <a:rPr lang="it-IT" b="1" dirty="0">
                <a:solidFill>
                  <a:srgbClr val="002060"/>
                </a:solidFill>
              </a:rPr>
              <a:t>Patto per il </a:t>
            </a:r>
            <a:r>
              <a:rPr lang="it-IT" b="1" dirty="0" smtClean="0">
                <a:solidFill>
                  <a:srgbClr val="002060"/>
                </a:solidFill>
              </a:rPr>
              <a:t>Lavoro della Regione Emilia Romagna ha </a:t>
            </a:r>
            <a:r>
              <a:rPr lang="it-IT" b="1" dirty="0">
                <a:solidFill>
                  <a:srgbClr val="002060"/>
                </a:solidFill>
              </a:rPr>
              <a:t>attivato un programma di progettazione del futuro del territorio </a:t>
            </a:r>
            <a:r>
              <a:rPr lang="it-IT" b="1" dirty="0" smtClean="0">
                <a:solidFill>
                  <a:srgbClr val="002060"/>
                </a:solidFill>
              </a:rPr>
              <a:t>(e </a:t>
            </a:r>
            <a:r>
              <a:rPr lang="it-IT" b="1" dirty="0">
                <a:solidFill>
                  <a:srgbClr val="002060"/>
                </a:solidFill>
              </a:rPr>
              <a:t>delle sue connessioni nazionali ed europee) che tocca tecnologie, imprese, istruzione, welfare e che è condivisa con gli </a:t>
            </a:r>
            <a:r>
              <a:rPr lang="it-IT" b="1" dirty="0" smtClean="0">
                <a:solidFill>
                  <a:srgbClr val="002060"/>
                </a:solidFill>
              </a:rPr>
              <a:t>stakeholders</a:t>
            </a:r>
          </a:p>
          <a:p>
            <a:pPr marL="0" indent="0">
              <a:buNone/>
            </a:pPr>
            <a:r>
              <a:rPr lang="it-IT" b="1" dirty="0" smtClean="0">
                <a:solidFill>
                  <a:srgbClr val="002060"/>
                </a:solidFill>
              </a:rPr>
              <a:t>Il patto è ancorato ad </a:t>
            </a:r>
            <a:r>
              <a:rPr lang="it-IT" b="1" dirty="0">
                <a:solidFill>
                  <a:srgbClr val="002060"/>
                </a:solidFill>
              </a:rPr>
              <a:t>un indicatore SMART semplice e chiaro: la quantità e qualità dell’occupazione</a:t>
            </a:r>
            <a:r>
              <a:rPr lang="it-IT" b="1" dirty="0" smtClean="0">
                <a:solidFill>
                  <a:srgbClr val="002060"/>
                </a:solidFill>
              </a:rPr>
              <a:t>. </a:t>
            </a:r>
          </a:p>
          <a:p>
            <a:pPr marL="0" indent="0">
              <a:buNone/>
            </a:pPr>
            <a:r>
              <a:rPr lang="it-IT" b="1" dirty="0" smtClean="0">
                <a:solidFill>
                  <a:srgbClr val="29732D"/>
                </a:solidFill>
              </a:rPr>
              <a:t>I primi risultati sono la caduta del tasso di disoccupazione del 10% al 6% circa in due anni. </a:t>
            </a:r>
          </a:p>
          <a:p>
            <a:pPr marL="0" indent="0">
              <a:buNone/>
            </a:pPr>
            <a:r>
              <a:rPr lang="it-IT" b="1" dirty="0" smtClean="0">
                <a:solidFill>
                  <a:srgbClr val="002060"/>
                </a:solidFill>
              </a:rPr>
              <a:t>Per </a:t>
            </a:r>
            <a:r>
              <a:rPr lang="it-IT" b="1" dirty="0">
                <a:solidFill>
                  <a:srgbClr val="002060"/>
                </a:solidFill>
              </a:rPr>
              <a:t>la messa a terra del Patto è </a:t>
            </a:r>
            <a:r>
              <a:rPr lang="it-IT" b="1" dirty="0" smtClean="0">
                <a:solidFill>
                  <a:srgbClr val="002060"/>
                </a:solidFill>
              </a:rPr>
              <a:t>stato necessario </a:t>
            </a:r>
            <a:r>
              <a:rPr lang="it-IT" b="1" dirty="0">
                <a:solidFill>
                  <a:srgbClr val="002060"/>
                </a:solidFill>
              </a:rPr>
              <a:t>anche </a:t>
            </a:r>
            <a:r>
              <a:rPr lang="it-IT" b="1" dirty="0" smtClean="0">
                <a:solidFill>
                  <a:srgbClr val="002060"/>
                </a:solidFill>
              </a:rPr>
              <a:t>cambiare contemporaneamente </a:t>
            </a:r>
            <a:r>
              <a:rPr lang="it-IT" b="1" dirty="0">
                <a:solidFill>
                  <a:srgbClr val="002060"/>
                </a:solidFill>
              </a:rPr>
              <a:t>struttura e cultura dell’Amministrazione Regionale</a:t>
            </a:r>
            <a:r>
              <a:rPr lang="it-IT" b="1" dirty="0" smtClean="0">
                <a:solidFill>
                  <a:srgbClr val="002060"/>
                </a:solidFill>
              </a:rPr>
              <a:t>: questo </a:t>
            </a:r>
            <a:r>
              <a:rPr lang="it-IT" b="1" dirty="0">
                <a:solidFill>
                  <a:srgbClr val="002060"/>
                </a:solidFill>
              </a:rPr>
              <a:t>richiede un programma di Innovazione </a:t>
            </a:r>
            <a:r>
              <a:rPr lang="it-IT" b="1" dirty="0" smtClean="0">
                <a:solidFill>
                  <a:srgbClr val="002060"/>
                </a:solidFill>
              </a:rPr>
              <a:t>Tecnico-organizzativa, </a:t>
            </a:r>
            <a:r>
              <a:rPr lang="it-IT" b="1" dirty="0">
                <a:solidFill>
                  <a:srgbClr val="002060"/>
                </a:solidFill>
              </a:rPr>
              <a:t>un caso di Change Management Strutturale </a:t>
            </a:r>
            <a:r>
              <a:rPr lang="it-IT" b="1" dirty="0" smtClean="0">
                <a:solidFill>
                  <a:srgbClr val="002060"/>
                </a:solidFill>
              </a:rPr>
              <a:t>, avviato dalla Direzione Generale DGREI  della Regione. </a:t>
            </a:r>
          </a:p>
          <a:p>
            <a:pPr marL="0" indent="0">
              <a:buNone/>
            </a:pPr>
            <a:r>
              <a:rPr lang="it-IT" b="1" dirty="0">
                <a:solidFill>
                  <a:srgbClr val="002060"/>
                </a:solidFill>
              </a:rPr>
              <a:t/>
            </a:r>
            <a:br>
              <a:rPr lang="it-IT" b="1" dirty="0">
                <a:solidFill>
                  <a:srgbClr val="002060"/>
                </a:solidFill>
              </a:rPr>
            </a:br>
            <a:r>
              <a:rPr lang="it-IT" b="1" dirty="0" smtClean="0">
                <a:solidFill>
                  <a:srgbClr val="002060"/>
                </a:solidFill>
              </a:rPr>
              <a:t>Esso attiva gruppi di lavoro impegnati a </a:t>
            </a:r>
          </a:p>
          <a:p>
            <a:r>
              <a:rPr lang="it-IT" b="1" dirty="0" smtClean="0">
                <a:solidFill>
                  <a:srgbClr val="002060"/>
                </a:solidFill>
              </a:rPr>
              <a:t>Condurre l’analisi organizzativa per definire i cambiamenti e i fabbisogni</a:t>
            </a:r>
          </a:p>
          <a:p>
            <a:r>
              <a:rPr lang="it-IT" b="1" dirty="0" smtClean="0">
                <a:solidFill>
                  <a:srgbClr val="002060"/>
                </a:solidFill>
              </a:rPr>
              <a:t>Ridefinire il sistema di pianificazione</a:t>
            </a:r>
          </a:p>
          <a:p>
            <a:r>
              <a:rPr lang="it-IT" b="1" dirty="0" smtClean="0">
                <a:solidFill>
                  <a:srgbClr val="002060"/>
                </a:solidFill>
              </a:rPr>
              <a:t>Ridefinire il sistema di valutazione</a:t>
            </a:r>
          </a:p>
          <a:p>
            <a:r>
              <a:rPr lang="it-IT" b="1" dirty="0" smtClean="0">
                <a:solidFill>
                  <a:srgbClr val="002060"/>
                </a:solidFill>
              </a:rPr>
              <a:t>Ridefinire i piani formativi</a:t>
            </a:r>
          </a:p>
          <a:p>
            <a:pPr marL="0" indent="0">
              <a:buNone/>
            </a:pPr>
            <a:endParaRPr lang="it-IT" dirty="0" smtClean="0"/>
          </a:p>
        </p:txBody>
      </p:sp>
      <p:sp>
        <p:nvSpPr>
          <p:cNvPr id="4" name="Segnaposto piè di pagina 4"/>
          <p:cNvSpPr>
            <a:spLocks noGrp="1"/>
          </p:cNvSpPr>
          <p:nvPr>
            <p:ph type="ftr" sz="quarter" idx="3"/>
          </p:nvPr>
        </p:nvSpPr>
        <p:spPr>
          <a:xfrm>
            <a:off x="2915816" y="6383734"/>
            <a:ext cx="3680048" cy="501650"/>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it-IT" dirty="0" smtClean="0"/>
              <a:t>Federico Butera. Non riprodurre senza autorizzazione</a:t>
            </a:r>
            <a:endParaRPr lang="it-IT" dirty="0">
              <a:solidFill>
                <a:prstClr val="black">
                  <a:tint val="75000"/>
                </a:prstClr>
              </a:solidFill>
            </a:endParaRPr>
          </a:p>
        </p:txBody>
      </p:sp>
      <p:sp>
        <p:nvSpPr>
          <p:cNvPr id="5" name="Segnaposto numero diapositiva 3"/>
          <p:cNvSpPr txBox="1">
            <a:spLocks/>
          </p:cNvSpPr>
          <p:nvPr/>
        </p:nvSpPr>
        <p:spPr>
          <a:xfrm>
            <a:off x="6758880" y="6356351"/>
            <a:ext cx="2133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smtClean="0">
                <a:solidFill>
                  <a:prstClr val="black">
                    <a:tint val="75000"/>
                  </a:prstClr>
                </a:solidFill>
              </a:rPr>
              <a:t>32</a:t>
            </a:r>
            <a:endParaRPr lang="it-IT" dirty="0">
              <a:solidFill>
                <a:prstClr val="black">
                  <a:tint val="75000"/>
                </a:prstClr>
              </a:solidFill>
            </a:endParaRPr>
          </a:p>
        </p:txBody>
      </p:sp>
    </p:spTree>
    <p:extLst>
      <p:ext uri="{BB962C8B-B14F-4D97-AF65-F5344CB8AC3E}">
        <p14:creationId xmlns:p14="http://schemas.microsoft.com/office/powerpoint/2010/main" val="16574695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404664"/>
            <a:ext cx="7416824" cy="504056"/>
          </a:xfrm>
        </p:spPr>
        <p:txBody>
          <a:bodyPr/>
          <a:lstStyle/>
          <a:p>
            <a:r>
              <a:rPr lang="it-IT" dirty="0" smtClean="0"/>
              <a:t>Conclusione</a:t>
            </a:r>
            <a:br>
              <a:rPr lang="it-IT" dirty="0" smtClean="0"/>
            </a:br>
            <a:r>
              <a:rPr lang="it-IT" dirty="0" smtClean="0"/>
              <a:t>Gli </a:t>
            </a:r>
            <a:r>
              <a:rPr lang="it-IT" dirty="0"/>
              <a:t>elementi distintivi </a:t>
            </a:r>
            <a:r>
              <a:rPr lang="it-IT" dirty="0" smtClean="0"/>
              <a:t>di una proposta</a:t>
            </a:r>
            <a:r>
              <a:rPr lang="it-IT" dirty="0" smtClean="0">
                <a:solidFill>
                  <a:srgbClr val="002060"/>
                </a:solidFill>
              </a:rPr>
              <a:t> </a:t>
            </a:r>
            <a:r>
              <a:rPr lang="it-IT" dirty="0" smtClean="0"/>
              <a:t>per lo sviluppo della PA digitalizzata</a:t>
            </a:r>
            <a:endParaRPr lang="it-IT" sz="2800" dirty="0"/>
          </a:p>
        </p:txBody>
      </p:sp>
      <p:sp>
        <p:nvSpPr>
          <p:cNvPr id="3" name="Segnaposto contenuto 2"/>
          <p:cNvSpPr>
            <a:spLocks noGrp="1"/>
          </p:cNvSpPr>
          <p:nvPr>
            <p:ph idx="1"/>
          </p:nvPr>
        </p:nvSpPr>
        <p:spPr>
          <a:xfrm>
            <a:off x="179512" y="1639341"/>
            <a:ext cx="8424936" cy="4525963"/>
          </a:xfrm>
        </p:spPr>
        <p:txBody>
          <a:bodyPr/>
          <a:lstStyle/>
          <a:p>
            <a:pPr>
              <a:spcBef>
                <a:spcPts val="600"/>
              </a:spcBef>
            </a:pPr>
            <a:r>
              <a:rPr lang="it-IT" sz="2400" b="1" dirty="0" smtClean="0">
                <a:solidFill>
                  <a:srgbClr val="29732D"/>
                </a:solidFill>
              </a:rPr>
              <a:t>Investimenti tecnologici </a:t>
            </a:r>
            <a:r>
              <a:rPr lang="it-IT" sz="2400" b="1" dirty="0" smtClean="0">
                <a:solidFill>
                  <a:srgbClr val="002060"/>
                </a:solidFill>
              </a:rPr>
              <a:t>in collaborazione trasparente fra Amministrazione e Industria</a:t>
            </a:r>
          </a:p>
          <a:p>
            <a:pPr>
              <a:spcBef>
                <a:spcPts val="600"/>
              </a:spcBef>
            </a:pPr>
            <a:r>
              <a:rPr lang="it-IT" sz="2400" b="1" dirty="0" smtClean="0">
                <a:solidFill>
                  <a:srgbClr val="29732D"/>
                </a:solidFill>
              </a:rPr>
              <a:t>Progettare insieme tecnologie, organizzazione, lavoro, formazione </a:t>
            </a:r>
            <a:endParaRPr lang="it-IT" sz="2400" b="1" dirty="0" smtClean="0">
              <a:solidFill>
                <a:srgbClr val="002060"/>
              </a:solidFill>
            </a:endParaRPr>
          </a:p>
          <a:p>
            <a:pPr>
              <a:spcBef>
                <a:spcPts val="600"/>
              </a:spcBef>
            </a:pPr>
            <a:r>
              <a:rPr lang="it-IT" sz="2400" b="1" dirty="0" smtClean="0">
                <a:solidFill>
                  <a:srgbClr val="002060"/>
                </a:solidFill>
              </a:rPr>
              <a:t>Adozione </a:t>
            </a:r>
            <a:r>
              <a:rPr lang="it-IT" sz="2400" b="1" dirty="0">
                <a:solidFill>
                  <a:srgbClr val="002060"/>
                </a:solidFill>
              </a:rPr>
              <a:t>di </a:t>
            </a:r>
            <a:r>
              <a:rPr lang="it-IT" sz="2400" b="1" dirty="0">
                <a:solidFill>
                  <a:srgbClr val="29732D"/>
                </a:solidFill>
              </a:rPr>
              <a:t>obiettivi e parametri multipli </a:t>
            </a:r>
            <a:r>
              <a:rPr lang="it-IT" sz="2400" b="1" dirty="0">
                <a:solidFill>
                  <a:srgbClr val="002060"/>
                </a:solidFill>
              </a:rPr>
              <a:t>di efficienza, economicità, sostenibilità, </a:t>
            </a:r>
            <a:r>
              <a:rPr lang="it-IT" sz="2400" b="1" dirty="0" smtClean="0">
                <a:solidFill>
                  <a:srgbClr val="002060"/>
                </a:solidFill>
              </a:rPr>
              <a:t>trasparenza, qualità </a:t>
            </a:r>
            <a:r>
              <a:rPr lang="it-IT" sz="2400" b="1" dirty="0">
                <a:solidFill>
                  <a:srgbClr val="002060"/>
                </a:solidFill>
              </a:rPr>
              <a:t>della vita di </a:t>
            </a:r>
            <a:r>
              <a:rPr lang="it-IT" sz="2400" b="1" dirty="0" smtClean="0">
                <a:solidFill>
                  <a:srgbClr val="002060"/>
                </a:solidFill>
              </a:rPr>
              <a:t>lavoro</a:t>
            </a:r>
          </a:p>
          <a:p>
            <a:pPr>
              <a:spcBef>
                <a:spcPts val="600"/>
              </a:spcBef>
            </a:pPr>
            <a:r>
              <a:rPr lang="it-IT" sz="2400" b="1">
                <a:solidFill>
                  <a:srgbClr val="29732D"/>
                </a:solidFill>
              </a:rPr>
              <a:t>Collaborazione fra tecnologi e dirigenti dell’Amministrazione</a:t>
            </a:r>
          </a:p>
          <a:p>
            <a:pPr>
              <a:spcBef>
                <a:spcPts val="600"/>
              </a:spcBef>
            </a:pPr>
            <a:r>
              <a:rPr lang="it-IT" sz="2400" b="1" smtClean="0">
                <a:solidFill>
                  <a:srgbClr val="29732D"/>
                </a:solidFill>
              </a:rPr>
              <a:t>Partecipazione </a:t>
            </a:r>
            <a:r>
              <a:rPr lang="it-IT" sz="2400" b="1" dirty="0">
                <a:solidFill>
                  <a:srgbClr val="29732D"/>
                </a:solidFill>
              </a:rPr>
              <a:t>delle persone </a:t>
            </a:r>
            <a:r>
              <a:rPr lang="it-IT" sz="2400" b="1" dirty="0">
                <a:solidFill>
                  <a:srgbClr val="002060"/>
                </a:solidFill>
              </a:rPr>
              <a:t>nella definizione dei concept e nella attuazione dei </a:t>
            </a:r>
            <a:r>
              <a:rPr lang="it-IT" sz="2400" b="1" dirty="0" smtClean="0">
                <a:solidFill>
                  <a:srgbClr val="002060"/>
                </a:solidFill>
              </a:rPr>
              <a:t>cambiamenti</a:t>
            </a:r>
          </a:p>
          <a:p>
            <a:pPr>
              <a:spcBef>
                <a:spcPts val="600"/>
              </a:spcBef>
            </a:pPr>
            <a:r>
              <a:rPr lang="it-IT" sz="2400" b="1" dirty="0">
                <a:solidFill>
                  <a:srgbClr val="29732D"/>
                </a:solidFill>
              </a:rPr>
              <a:t>Investimenti massicci nella formazione</a:t>
            </a:r>
          </a:p>
          <a:p>
            <a:pPr marL="0" indent="0">
              <a:spcBef>
                <a:spcPts val="600"/>
              </a:spcBef>
              <a:buNone/>
            </a:pPr>
            <a:r>
              <a:rPr lang="it-IT" sz="2000" b="1" i="1" dirty="0" smtClean="0">
                <a:solidFill>
                  <a:srgbClr val="29732D"/>
                </a:solidFill>
              </a:rPr>
              <a:t> </a:t>
            </a:r>
            <a:endParaRPr lang="it-IT" sz="2000" b="1" i="1" dirty="0">
              <a:solidFill>
                <a:srgbClr val="29732D"/>
              </a:solidFill>
            </a:endParaRPr>
          </a:p>
          <a:p>
            <a:pPr marL="0" indent="0">
              <a:spcBef>
                <a:spcPts val="600"/>
              </a:spcBef>
              <a:buNone/>
            </a:pPr>
            <a:r>
              <a:rPr lang="it-IT" sz="1600" dirty="0"/>
              <a:t> </a:t>
            </a:r>
          </a:p>
          <a:p>
            <a:pPr>
              <a:spcBef>
                <a:spcPts val="600"/>
              </a:spcBef>
            </a:pPr>
            <a:endParaRPr lang="it-IT" sz="1600" dirty="0"/>
          </a:p>
        </p:txBody>
      </p:sp>
      <p:sp>
        <p:nvSpPr>
          <p:cNvPr id="4" name="Segnaposto piè di pagina 4"/>
          <p:cNvSpPr>
            <a:spLocks noGrp="1"/>
          </p:cNvSpPr>
          <p:nvPr>
            <p:ph type="ftr" sz="quarter" idx="3"/>
          </p:nvPr>
        </p:nvSpPr>
        <p:spPr>
          <a:xfrm>
            <a:off x="2915816" y="6383734"/>
            <a:ext cx="3680048" cy="501650"/>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it-IT" dirty="0" smtClean="0"/>
              <a:t>Federico Butera. Non riprodurre senza autorizzazione</a:t>
            </a:r>
            <a:endParaRPr lang="it-IT" dirty="0">
              <a:solidFill>
                <a:prstClr val="black">
                  <a:tint val="75000"/>
                </a:prstClr>
              </a:solidFill>
            </a:endParaRPr>
          </a:p>
        </p:txBody>
      </p:sp>
      <p:sp>
        <p:nvSpPr>
          <p:cNvPr id="6" name="Segnaposto numero diapositiva 3"/>
          <p:cNvSpPr txBox="1">
            <a:spLocks/>
          </p:cNvSpPr>
          <p:nvPr/>
        </p:nvSpPr>
        <p:spPr>
          <a:xfrm>
            <a:off x="6758880" y="6356351"/>
            <a:ext cx="2133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dirty="0" smtClean="0">
                <a:solidFill>
                  <a:prstClr val="black">
                    <a:tint val="75000"/>
                  </a:prstClr>
                </a:solidFill>
              </a:rPr>
              <a:t>38</a:t>
            </a:r>
            <a:endParaRPr lang="it-IT" dirty="0">
              <a:solidFill>
                <a:prstClr val="black">
                  <a:tint val="75000"/>
                </a:prstClr>
              </a:solidFill>
            </a:endParaRPr>
          </a:p>
        </p:txBody>
      </p:sp>
    </p:spTree>
    <p:extLst>
      <p:ext uri="{BB962C8B-B14F-4D97-AF65-F5344CB8AC3E}">
        <p14:creationId xmlns:p14="http://schemas.microsoft.com/office/powerpoint/2010/main" val="21121021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 5. Il ruolo delle Direzioni del Personale</a:t>
            </a:r>
          </a:p>
        </p:txBody>
      </p:sp>
      <p:sp>
        <p:nvSpPr>
          <p:cNvPr id="3" name="Segnaposto contenuto 2"/>
          <p:cNvSpPr>
            <a:spLocks noGrp="1"/>
          </p:cNvSpPr>
          <p:nvPr>
            <p:ph idx="1"/>
          </p:nvPr>
        </p:nvSpPr>
        <p:spPr/>
        <p:txBody>
          <a:bodyPr/>
          <a:lstStyle/>
          <a:p>
            <a:r>
              <a:rPr lang="it-IT" sz="2800" b="1" dirty="0" smtClean="0">
                <a:solidFill>
                  <a:srgbClr val="29732D"/>
                </a:solidFill>
              </a:rPr>
              <a:t>Discussione</a:t>
            </a:r>
            <a:endParaRPr lang="it-IT" sz="2800" b="1" dirty="0">
              <a:solidFill>
                <a:srgbClr val="29732D"/>
              </a:solidFill>
            </a:endParaRPr>
          </a:p>
        </p:txBody>
      </p:sp>
      <p:sp>
        <p:nvSpPr>
          <p:cNvPr id="4" name="Segnaposto piè di pagina 3"/>
          <p:cNvSpPr>
            <a:spLocks noGrp="1"/>
          </p:cNvSpPr>
          <p:nvPr>
            <p:ph type="ftr" sz="quarter" idx="3"/>
          </p:nvPr>
        </p:nvSpPr>
        <p:spPr/>
        <p:txBody>
          <a:bodyPr/>
          <a:lstStyle/>
          <a:p>
            <a:r>
              <a:rPr lang="it-IT" smtClean="0"/>
              <a:t>Federico Butera. Non riprodurre senza autorizzazione</a:t>
            </a:r>
            <a:endParaRPr lang="it-IT" dirty="0">
              <a:solidFill>
                <a:prstClr val="black">
                  <a:tint val="75000"/>
                </a:prstClr>
              </a:solidFill>
            </a:endParaRPr>
          </a:p>
        </p:txBody>
      </p:sp>
    </p:spTree>
    <p:extLst>
      <p:ext uri="{BB962C8B-B14F-4D97-AF65-F5344CB8AC3E}">
        <p14:creationId xmlns:p14="http://schemas.microsoft.com/office/powerpoint/2010/main" val="7887323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14191" y="2132856"/>
            <a:ext cx="7930217" cy="3600400"/>
          </a:xfrm>
        </p:spPr>
        <p:txBody>
          <a:bodyPr/>
          <a:lstStyle/>
          <a:p>
            <a:pPr marL="0" indent="0">
              <a:buNone/>
            </a:pPr>
            <a:r>
              <a:rPr lang="it-IT" sz="2800" b="1" dirty="0" smtClean="0">
                <a:solidFill>
                  <a:srgbClr val="002060"/>
                </a:solidFill>
              </a:rPr>
              <a:t>Federico Butera</a:t>
            </a:r>
          </a:p>
          <a:p>
            <a:pPr marL="0" indent="0">
              <a:buNone/>
            </a:pPr>
            <a:r>
              <a:rPr lang="it-IT" b="1" i="1" dirty="0" smtClean="0">
                <a:solidFill>
                  <a:srgbClr val="002060"/>
                </a:solidFill>
              </a:rPr>
              <a:t>Professore </a:t>
            </a:r>
            <a:r>
              <a:rPr lang="it-IT" b="1" i="1" dirty="0">
                <a:solidFill>
                  <a:srgbClr val="002060"/>
                </a:solidFill>
              </a:rPr>
              <a:t>Emerito di Scienze dell'Organizzazione, Università di Milano </a:t>
            </a:r>
            <a:r>
              <a:rPr lang="it-IT" b="1" i="1" dirty="0" smtClean="0">
                <a:solidFill>
                  <a:srgbClr val="002060"/>
                </a:solidFill>
              </a:rPr>
              <a:t>Bicocca e Università Sapienza Roma</a:t>
            </a:r>
            <a:endParaRPr lang="it-IT" b="1" i="1" dirty="0">
              <a:solidFill>
                <a:srgbClr val="002060"/>
              </a:solidFill>
            </a:endParaRPr>
          </a:p>
          <a:p>
            <a:pPr marL="0" indent="0">
              <a:buNone/>
            </a:pPr>
            <a:r>
              <a:rPr lang="it-IT" b="1" i="1" dirty="0" smtClean="0">
                <a:solidFill>
                  <a:srgbClr val="002060"/>
                </a:solidFill>
              </a:rPr>
              <a:t>Presidente </a:t>
            </a:r>
            <a:r>
              <a:rPr lang="it-IT" b="1" i="1" dirty="0">
                <a:solidFill>
                  <a:srgbClr val="002060"/>
                </a:solidFill>
              </a:rPr>
              <a:t>Fondazione </a:t>
            </a:r>
            <a:r>
              <a:rPr lang="it-IT" b="1" i="1" dirty="0" err="1" smtClean="0">
                <a:solidFill>
                  <a:srgbClr val="002060"/>
                </a:solidFill>
              </a:rPr>
              <a:t>Irso</a:t>
            </a:r>
            <a:endParaRPr lang="it-IT" b="1" i="1" dirty="0" smtClean="0">
              <a:solidFill>
                <a:srgbClr val="002060"/>
              </a:solidFill>
            </a:endParaRPr>
          </a:p>
          <a:p>
            <a:pPr marL="0" indent="0">
              <a:buNone/>
            </a:pPr>
            <a:r>
              <a:rPr lang="it-IT" b="1" i="1" dirty="0">
                <a:solidFill>
                  <a:srgbClr val="002060"/>
                </a:solidFill>
              </a:rPr>
              <a:t>Direttore Studi Organizzativi</a:t>
            </a:r>
          </a:p>
          <a:p>
            <a:pPr marL="0" indent="0">
              <a:buNone/>
            </a:pPr>
            <a:endParaRPr lang="it-IT" b="1" i="1" dirty="0" smtClean="0">
              <a:solidFill>
                <a:srgbClr val="002060"/>
              </a:solidFill>
            </a:endParaRPr>
          </a:p>
          <a:p>
            <a:pPr marL="0" indent="0">
              <a:buNone/>
            </a:pPr>
            <a:endParaRPr lang="it-IT" b="1" i="1" dirty="0">
              <a:solidFill>
                <a:srgbClr val="002060"/>
              </a:solidFill>
            </a:endParaRPr>
          </a:p>
          <a:p>
            <a:pPr marL="0" indent="0">
              <a:buNone/>
            </a:pPr>
            <a:r>
              <a:rPr lang="it-IT" b="1" dirty="0" smtClean="0">
                <a:solidFill>
                  <a:srgbClr val="002060"/>
                </a:solidFill>
                <a:hlinkClick r:id="rId2"/>
              </a:rPr>
              <a:t>www.irso.it</a:t>
            </a:r>
            <a:endParaRPr lang="it-IT" b="1" dirty="0" smtClean="0">
              <a:solidFill>
                <a:srgbClr val="002060"/>
              </a:solidFill>
            </a:endParaRPr>
          </a:p>
          <a:p>
            <a:pPr marL="0" indent="0">
              <a:buNone/>
            </a:pPr>
            <a:r>
              <a:rPr lang="it-IT" b="1" dirty="0">
                <a:solidFill>
                  <a:srgbClr val="002060"/>
                </a:solidFill>
                <a:hlinkClick r:id="rId3"/>
              </a:rPr>
              <a:t>https://</a:t>
            </a:r>
            <a:r>
              <a:rPr lang="it-IT" b="1" dirty="0" smtClean="0">
                <a:solidFill>
                  <a:srgbClr val="002060"/>
                </a:solidFill>
                <a:hlinkClick r:id="rId3"/>
              </a:rPr>
              <a:t>it.wikipedia.org/wiki/Federico_Butera</a:t>
            </a:r>
            <a:endParaRPr lang="it-IT" b="1" dirty="0" smtClean="0">
              <a:solidFill>
                <a:srgbClr val="002060"/>
              </a:solidFill>
            </a:endParaRPr>
          </a:p>
          <a:p>
            <a:pPr marL="0" indent="0">
              <a:buNone/>
            </a:pPr>
            <a:r>
              <a:rPr lang="it-IT" b="1" dirty="0" smtClean="0">
                <a:solidFill>
                  <a:srgbClr val="002060"/>
                </a:solidFill>
              </a:rPr>
              <a:t>federico.butera@irso.it</a:t>
            </a:r>
            <a:endParaRPr lang="it-IT" b="1" dirty="0">
              <a:solidFill>
                <a:srgbClr val="002060"/>
              </a:solidFill>
            </a:endParaRPr>
          </a:p>
          <a:p>
            <a:pPr marL="0" indent="0">
              <a:buNone/>
            </a:pPr>
            <a:endParaRPr lang="it-IT" sz="2800" b="1" dirty="0">
              <a:solidFill>
                <a:srgbClr val="002060"/>
              </a:solidFill>
            </a:endParaRPr>
          </a:p>
          <a:p>
            <a:pPr marL="0" indent="0">
              <a:buNone/>
            </a:pPr>
            <a:r>
              <a:rPr lang="it-IT" sz="2800" dirty="0" smtClean="0"/>
              <a:t> </a:t>
            </a:r>
            <a:endParaRPr lang="it-IT" sz="2800" dirty="0"/>
          </a:p>
          <a:p>
            <a:endParaRPr lang="it-IT" sz="2800" dirty="0"/>
          </a:p>
        </p:txBody>
      </p:sp>
      <p:sp>
        <p:nvSpPr>
          <p:cNvPr id="2" name="Segnaposto numero diapositiva 1"/>
          <p:cNvSpPr>
            <a:spLocks noGrp="1"/>
          </p:cNvSpPr>
          <p:nvPr>
            <p:ph type="sldNum" sz="quarter" idx="4294967295"/>
          </p:nvPr>
        </p:nvSpPr>
        <p:spPr>
          <a:xfrm>
            <a:off x="6758880" y="6356351"/>
            <a:ext cx="2133600" cy="365125"/>
          </a:xfrm>
        </p:spPr>
        <p:txBody>
          <a:bodyPr/>
          <a:lstStyle/>
          <a:p>
            <a:pPr>
              <a:defRPr/>
            </a:pPr>
            <a:fld id="{088B81A5-AF50-4635-A046-DE3157B98320}" type="slidenum">
              <a:rPr lang="it-IT" smtClean="0">
                <a:solidFill>
                  <a:prstClr val="black">
                    <a:tint val="75000"/>
                  </a:prstClr>
                </a:solidFill>
              </a:rPr>
              <a:pPr>
                <a:defRPr/>
              </a:pPr>
              <a:t>45</a:t>
            </a:fld>
            <a:endParaRPr lang="it-IT">
              <a:solidFill>
                <a:prstClr val="black">
                  <a:tint val="75000"/>
                </a:prstClr>
              </a:solidFill>
            </a:endParaRPr>
          </a:p>
        </p:txBody>
      </p:sp>
      <p:sp>
        <p:nvSpPr>
          <p:cNvPr id="4" name="Footer Placeholder 3"/>
          <p:cNvSpPr>
            <a:spLocks noGrp="1"/>
          </p:cNvSpPr>
          <p:nvPr>
            <p:ph type="ftr" sz="quarter" idx="3"/>
          </p:nvPr>
        </p:nvSpPr>
        <p:spPr/>
        <p:txBody>
          <a:bodyPr/>
          <a:lstStyle/>
          <a:p>
            <a:r>
              <a:rPr lang="it-IT" smtClean="0"/>
              <a:t>Federico Butera. Non riprodurre senza autorizzazione</a:t>
            </a:r>
            <a:endParaRPr lang="it-IT" dirty="0">
              <a:solidFill>
                <a:prstClr val="black">
                  <a:tint val="75000"/>
                </a:prstClr>
              </a:solidFill>
            </a:endParaRPr>
          </a:p>
        </p:txBody>
      </p:sp>
    </p:spTree>
    <p:extLst>
      <p:ext uri="{BB962C8B-B14F-4D97-AF65-F5344CB8AC3E}">
        <p14:creationId xmlns:p14="http://schemas.microsoft.com/office/powerpoint/2010/main" val="3557320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2. I recenti sviluppi in Italia</a:t>
            </a:r>
            <a:endParaRPr lang="it-IT" dirty="0"/>
          </a:p>
        </p:txBody>
      </p:sp>
      <p:sp>
        <p:nvSpPr>
          <p:cNvPr id="3" name="Segnaposto contenuto 2"/>
          <p:cNvSpPr>
            <a:spLocks noGrp="1"/>
          </p:cNvSpPr>
          <p:nvPr>
            <p:ph idx="1"/>
          </p:nvPr>
        </p:nvSpPr>
        <p:spPr>
          <a:xfrm>
            <a:off x="314191" y="692696"/>
            <a:ext cx="7570177" cy="4525963"/>
          </a:xfrm>
        </p:spPr>
        <p:txBody>
          <a:bodyPr/>
          <a:lstStyle/>
          <a:p>
            <a:pPr marL="0" lvl="0" indent="0">
              <a:buNone/>
            </a:pPr>
            <a:r>
              <a:rPr lang="it-IT" b="1" dirty="0">
                <a:solidFill>
                  <a:srgbClr val="002060"/>
                </a:solidFill>
              </a:rPr>
              <a:t>Alcune delle principali recenti innovazioni normative o strutturali in Italia sono:</a:t>
            </a:r>
          </a:p>
          <a:p>
            <a:pPr marL="174625" lvl="0" indent="-174625">
              <a:buNone/>
            </a:pPr>
            <a:r>
              <a:rPr lang="it-IT" b="1" dirty="0">
                <a:solidFill>
                  <a:srgbClr val="002060"/>
                </a:solidFill>
              </a:rPr>
              <a:t>1. </a:t>
            </a:r>
            <a:r>
              <a:rPr lang="it-IT" sz="2000" b="1" dirty="0">
                <a:solidFill>
                  <a:srgbClr val="29732D"/>
                </a:solidFill>
              </a:rPr>
              <a:t>modifiche normative</a:t>
            </a:r>
            <a:r>
              <a:rPr lang="it-IT" b="1" dirty="0">
                <a:solidFill>
                  <a:srgbClr val="29732D"/>
                </a:solidFill>
              </a:rPr>
              <a:t>,</a:t>
            </a:r>
            <a:r>
              <a:rPr lang="it-IT" b="1" dirty="0">
                <a:solidFill>
                  <a:srgbClr val="002060"/>
                </a:solidFill>
              </a:rPr>
              <a:t> principalmente quelle introdotte dalla legge 124/2015;</a:t>
            </a:r>
          </a:p>
          <a:p>
            <a:pPr marL="174625" lvl="0" indent="-174625">
              <a:buNone/>
            </a:pPr>
            <a:r>
              <a:rPr lang="it-IT" b="1" dirty="0">
                <a:solidFill>
                  <a:srgbClr val="002060"/>
                </a:solidFill>
              </a:rPr>
              <a:t>2. </a:t>
            </a:r>
            <a:r>
              <a:rPr lang="it-IT" sz="2000" b="1" dirty="0">
                <a:solidFill>
                  <a:srgbClr val="29732D"/>
                </a:solidFill>
              </a:rPr>
              <a:t>macro-ristrutturazioni</a:t>
            </a:r>
            <a:r>
              <a:rPr lang="it-IT" sz="2000" b="1" dirty="0">
                <a:solidFill>
                  <a:srgbClr val="002060"/>
                </a:solidFill>
              </a:rPr>
              <a:t> </a:t>
            </a:r>
            <a:r>
              <a:rPr lang="it-IT" b="1" dirty="0">
                <a:solidFill>
                  <a:srgbClr val="002060"/>
                </a:solidFill>
              </a:rPr>
              <a:t>come abolizione delle Provincie, creazione delle Città Metropolitane, una sola scuola nazionale dell'Amministrazione, riorganizzazione del sistema delle autorità indipendenti, assorbimento del Corpo Forestale, accorpamento di Aci, </a:t>
            </a:r>
            <a:r>
              <a:rPr lang="it-IT" b="1" dirty="0" err="1">
                <a:solidFill>
                  <a:srgbClr val="002060"/>
                </a:solidFill>
              </a:rPr>
              <a:t>Pra</a:t>
            </a:r>
            <a:r>
              <a:rPr lang="it-IT" b="1" dirty="0">
                <a:solidFill>
                  <a:srgbClr val="002060"/>
                </a:solidFill>
              </a:rPr>
              <a:t> e Motorizzazione Civile e molto altro;</a:t>
            </a:r>
          </a:p>
          <a:p>
            <a:pPr marL="174625" lvl="0" indent="-174625">
              <a:buNone/>
            </a:pPr>
            <a:r>
              <a:rPr lang="it-IT" b="1" dirty="0">
                <a:solidFill>
                  <a:srgbClr val="002060"/>
                </a:solidFill>
              </a:rPr>
              <a:t>3. programmi di </a:t>
            </a:r>
            <a:r>
              <a:rPr lang="it-IT" sz="2000" b="1" dirty="0">
                <a:solidFill>
                  <a:srgbClr val="29732D"/>
                </a:solidFill>
              </a:rPr>
              <a:t>revisione della spesa</a:t>
            </a:r>
            <a:r>
              <a:rPr lang="it-IT" b="1" dirty="0">
                <a:solidFill>
                  <a:srgbClr val="29732D"/>
                </a:solidFill>
              </a:rPr>
              <a:t>: </a:t>
            </a:r>
            <a:r>
              <a:rPr lang="it-IT" b="1" dirty="0">
                <a:solidFill>
                  <a:srgbClr val="002060"/>
                </a:solidFill>
              </a:rPr>
              <a:t>fissare obiettivi alle Amministrazioni Centrali e territoriali per ottenere risultati rilevanti per le dimensioni macroeconomiche e sociali;</a:t>
            </a:r>
          </a:p>
          <a:p>
            <a:pPr marL="174625" lvl="0" indent="-174625">
              <a:buNone/>
            </a:pPr>
            <a:r>
              <a:rPr lang="it-IT" b="1" dirty="0">
                <a:solidFill>
                  <a:srgbClr val="002060"/>
                </a:solidFill>
              </a:rPr>
              <a:t>4. nuovo </a:t>
            </a:r>
            <a:r>
              <a:rPr lang="it-IT" sz="2000" b="1" dirty="0">
                <a:solidFill>
                  <a:srgbClr val="29732D"/>
                </a:solidFill>
              </a:rPr>
              <a:t>public </a:t>
            </a:r>
            <a:r>
              <a:rPr lang="it-IT" sz="2000" b="1" dirty="0" err="1">
                <a:solidFill>
                  <a:srgbClr val="29732D"/>
                </a:solidFill>
              </a:rPr>
              <a:t>procurement</a:t>
            </a:r>
            <a:r>
              <a:rPr lang="it-IT" sz="2000" b="1" dirty="0">
                <a:solidFill>
                  <a:srgbClr val="29732D"/>
                </a:solidFill>
              </a:rPr>
              <a:t> </a:t>
            </a:r>
            <a:r>
              <a:rPr lang="it-IT" b="1" dirty="0">
                <a:solidFill>
                  <a:srgbClr val="002060"/>
                </a:solidFill>
              </a:rPr>
              <a:t>basato sul potenziamento della </a:t>
            </a:r>
            <a:r>
              <a:rPr lang="it-IT" b="1" dirty="0" err="1">
                <a:solidFill>
                  <a:srgbClr val="002060"/>
                </a:solidFill>
              </a:rPr>
              <a:t>Consip</a:t>
            </a:r>
            <a:r>
              <a:rPr lang="it-IT" b="1" dirty="0">
                <a:solidFill>
                  <a:srgbClr val="002060"/>
                </a:solidFill>
              </a:rPr>
              <a:t>;</a:t>
            </a:r>
          </a:p>
          <a:p>
            <a:pPr marL="174625" lvl="0" indent="-174625">
              <a:buNone/>
            </a:pPr>
            <a:r>
              <a:rPr lang="it-IT" b="1" dirty="0">
                <a:solidFill>
                  <a:srgbClr val="002060"/>
                </a:solidFill>
              </a:rPr>
              <a:t>5. </a:t>
            </a:r>
            <a:r>
              <a:rPr lang="it-IT" b="1" dirty="0">
                <a:solidFill>
                  <a:srgbClr val="29732D"/>
                </a:solidFill>
              </a:rPr>
              <a:t>ag</a:t>
            </a:r>
            <a:r>
              <a:rPr lang="it-IT" sz="2000" b="1" dirty="0">
                <a:solidFill>
                  <a:srgbClr val="29732D"/>
                </a:solidFill>
              </a:rPr>
              <a:t>enda digitale</a:t>
            </a:r>
            <a:r>
              <a:rPr lang="it-IT" b="1" dirty="0">
                <a:solidFill>
                  <a:srgbClr val="002060"/>
                </a:solidFill>
              </a:rPr>
              <a:t>: creazione di infrastrutture, piani di revisione dei processi trasversali e altro. </a:t>
            </a:r>
          </a:p>
          <a:p>
            <a:pPr marL="400050" lvl="1" indent="0">
              <a:buNone/>
            </a:pPr>
            <a:r>
              <a:rPr lang="it-IT" sz="2000" b="1" i="1" dirty="0" smtClean="0">
                <a:solidFill>
                  <a:srgbClr val="002060"/>
                </a:solidFill>
              </a:rPr>
              <a:t>Provvedimenti molto discussi. Molto va messo a punto e implementato: ma certamente sono una base che consente di realizzare una pluralità di cambiamenti di carattere tecnologico e organizzativo.</a:t>
            </a:r>
            <a:endParaRPr lang="it-IT" sz="2000" b="1" i="1" dirty="0">
              <a:solidFill>
                <a:srgbClr val="002060"/>
              </a:solidFill>
            </a:endParaRPr>
          </a:p>
          <a:p>
            <a:pPr marL="400050" lvl="1" indent="0">
              <a:buNone/>
            </a:pPr>
            <a:endParaRPr lang="it-IT" sz="2000" b="1" dirty="0">
              <a:solidFill>
                <a:srgbClr val="002060"/>
              </a:solidFill>
            </a:endParaRPr>
          </a:p>
        </p:txBody>
      </p:sp>
      <p:sp>
        <p:nvSpPr>
          <p:cNvPr id="4" name="Segnaposto piè di pagina 3"/>
          <p:cNvSpPr>
            <a:spLocks noGrp="1"/>
          </p:cNvSpPr>
          <p:nvPr>
            <p:ph type="ftr" sz="quarter" idx="3"/>
          </p:nvPr>
        </p:nvSpPr>
        <p:spPr/>
        <p:txBody>
          <a:bodyPr/>
          <a:lstStyle/>
          <a:p>
            <a:r>
              <a:rPr lang="it-IT" smtClean="0"/>
              <a:t>Federico Butera. Non riprodurre senza autorizzazione</a:t>
            </a:r>
            <a:endParaRPr lang="it-IT" dirty="0">
              <a:solidFill>
                <a:prstClr val="black">
                  <a:tint val="75000"/>
                </a:prstClr>
              </a:solidFill>
            </a:endParaRPr>
          </a:p>
        </p:txBody>
      </p:sp>
    </p:spTree>
    <p:extLst>
      <p:ext uri="{BB962C8B-B14F-4D97-AF65-F5344CB8AC3E}">
        <p14:creationId xmlns:p14="http://schemas.microsoft.com/office/powerpoint/2010/main" val="2341887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243408"/>
            <a:ext cx="8229600" cy="1143000"/>
          </a:xfrm>
        </p:spPr>
        <p:txBody>
          <a:bodyPr>
            <a:normAutofit/>
          </a:bodyPr>
          <a:lstStyle/>
          <a:p>
            <a:pPr algn="l"/>
            <a:r>
              <a:rPr lang="it-IT" sz="2400" b="1" dirty="0" smtClean="0">
                <a:solidFill>
                  <a:srgbClr val="29732D"/>
                </a:solidFill>
              </a:rPr>
              <a:t>2. Digitalizzazione e Pubblica Amministrazione</a:t>
            </a:r>
            <a:endParaRPr lang="it-IT" sz="2400" b="1" dirty="0">
              <a:solidFill>
                <a:srgbClr val="29732D"/>
              </a:solidFill>
            </a:endParaRPr>
          </a:p>
        </p:txBody>
      </p:sp>
      <p:sp>
        <p:nvSpPr>
          <p:cNvPr id="3" name="Segnaposto contenuto 2"/>
          <p:cNvSpPr>
            <a:spLocks noGrp="1"/>
          </p:cNvSpPr>
          <p:nvPr>
            <p:ph idx="1"/>
          </p:nvPr>
        </p:nvSpPr>
        <p:spPr>
          <a:xfrm>
            <a:off x="179512" y="476672"/>
            <a:ext cx="8507288" cy="5184576"/>
          </a:xfrm>
        </p:spPr>
        <p:txBody>
          <a:bodyPr>
            <a:noAutofit/>
          </a:bodyPr>
          <a:lstStyle/>
          <a:p>
            <a:pPr marL="0" indent="0">
              <a:buNone/>
            </a:pPr>
            <a:r>
              <a:rPr lang="it-IT" sz="1800" b="1" dirty="0" smtClean="0">
                <a:solidFill>
                  <a:srgbClr val="002060"/>
                </a:solidFill>
              </a:rPr>
              <a:t>Le </a:t>
            </a:r>
            <a:r>
              <a:rPr lang="it-IT" sz="1800" b="1" dirty="0">
                <a:solidFill>
                  <a:srgbClr val="002060"/>
                </a:solidFill>
              </a:rPr>
              <a:t>opportunità della digitalizzazione della </a:t>
            </a:r>
            <a:r>
              <a:rPr lang="it-IT" sz="1800" b="1" dirty="0" smtClean="0">
                <a:solidFill>
                  <a:srgbClr val="002060"/>
                </a:solidFill>
              </a:rPr>
              <a:t>PA i  sono enormi</a:t>
            </a:r>
          </a:p>
          <a:p>
            <a:pPr lvl="1"/>
            <a:r>
              <a:rPr lang="it-IT" sz="1800" b="1" dirty="0" smtClean="0">
                <a:solidFill>
                  <a:srgbClr val="002060"/>
                </a:solidFill>
              </a:rPr>
              <a:t>semplificazione </a:t>
            </a:r>
          </a:p>
          <a:p>
            <a:pPr lvl="1"/>
            <a:r>
              <a:rPr lang="it-IT" sz="1800" b="1" dirty="0" smtClean="0">
                <a:solidFill>
                  <a:srgbClr val="002060"/>
                </a:solidFill>
              </a:rPr>
              <a:t>disintermediazione cittadino/amministrazione</a:t>
            </a:r>
          </a:p>
          <a:p>
            <a:pPr lvl="1"/>
            <a:r>
              <a:rPr lang="it-IT" sz="1800" b="1" dirty="0">
                <a:solidFill>
                  <a:srgbClr val="002060"/>
                </a:solidFill>
              </a:rPr>
              <a:t>trasparenza</a:t>
            </a:r>
          </a:p>
          <a:p>
            <a:pPr lvl="1"/>
            <a:r>
              <a:rPr lang="it-IT" sz="1800" b="1" dirty="0">
                <a:solidFill>
                  <a:srgbClr val="002060"/>
                </a:solidFill>
              </a:rPr>
              <a:t>ottimizzazione dei </a:t>
            </a:r>
            <a:r>
              <a:rPr lang="it-IT" sz="1800" b="1" dirty="0" smtClean="0">
                <a:solidFill>
                  <a:srgbClr val="002060"/>
                </a:solidFill>
              </a:rPr>
              <a:t>processi</a:t>
            </a:r>
          </a:p>
          <a:p>
            <a:pPr lvl="1"/>
            <a:r>
              <a:rPr lang="it-IT" sz="1800" b="1" dirty="0" smtClean="0">
                <a:solidFill>
                  <a:srgbClr val="002060"/>
                </a:solidFill>
              </a:rPr>
              <a:t>interoperabilità</a:t>
            </a:r>
            <a:endParaRPr lang="it-IT" sz="1800" b="1" dirty="0">
              <a:solidFill>
                <a:srgbClr val="002060"/>
              </a:solidFill>
            </a:endParaRPr>
          </a:p>
          <a:p>
            <a:pPr lvl="1"/>
            <a:r>
              <a:rPr lang="it-IT" sz="1800" b="1" dirty="0" smtClean="0">
                <a:solidFill>
                  <a:srgbClr val="002060"/>
                </a:solidFill>
              </a:rPr>
              <a:t>eliminazione </a:t>
            </a:r>
            <a:r>
              <a:rPr lang="it-IT" sz="1800" b="1" dirty="0">
                <a:solidFill>
                  <a:srgbClr val="002060"/>
                </a:solidFill>
              </a:rPr>
              <a:t>della </a:t>
            </a:r>
            <a:r>
              <a:rPr lang="it-IT" sz="1800" b="1" dirty="0" smtClean="0">
                <a:solidFill>
                  <a:srgbClr val="002060"/>
                </a:solidFill>
              </a:rPr>
              <a:t>carta</a:t>
            </a:r>
          </a:p>
          <a:p>
            <a:pPr lvl="1"/>
            <a:r>
              <a:rPr lang="it-IT" sz="1800" b="1" dirty="0" smtClean="0">
                <a:solidFill>
                  <a:srgbClr val="002060"/>
                </a:solidFill>
              </a:rPr>
              <a:t>pagamenti digitali</a:t>
            </a:r>
          </a:p>
          <a:p>
            <a:pPr lvl="1"/>
            <a:r>
              <a:rPr lang="it-IT" sz="1800" b="1" dirty="0" err="1" smtClean="0">
                <a:solidFill>
                  <a:srgbClr val="002060"/>
                </a:solidFill>
              </a:rPr>
              <a:t>smart</a:t>
            </a:r>
            <a:r>
              <a:rPr lang="it-IT" sz="1800" b="1" dirty="0" smtClean="0">
                <a:solidFill>
                  <a:srgbClr val="002060"/>
                </a:solidFill>
              </a:rPr>
              <a:t> </a:t>
            </a:r>
            <a:r>
              <a:rPr lang="it-IT" sz="1800" b="1" dirty="0" err="1" smtClean="0">
                <a:solidFill>
                  <a:srgbClr val="002060"/>
                </a:solidFill>
              </a:rPr>
              <a:t>working</a:t>
            </a:r>
            <a:endParaRPr lang="it-IT" sz="1800" b="1" dirty="0" smtClean="0">
              <a:solidFill>
                <a:srgbClr val="002060"/>
              </a:solidFill>
            </a:endParaRPr>
          </a:p>
          <a:p>
            <a:pPr lvl="1"/>
            <a:r>
              <a:rPr lang="it-IT" sz="1800" b="1" dirty="0" smtClean="0">
                <a:solidFill>
                  <a:srgbClr val="002060"/>
                </a:solidFill>
              </a:rPr>
              <a:t>identità digitale</a:t>
            </a:r>
          </a:p>
          <a:p>
            <a:pPr marL="457200" lvl="1" indent="0">
              <a:buNone/>
            </a:pPr>
            <a:r>
              <a:rPr lang="it-IT" sz="1800" b="1" dirty="0" smtClean="0">
                <a:solidFill>
                  <a:srgbClr val="002060"/>
                </a:solidFill>
              </a:rPr>
              <a:t>E soprattutto</a:t>
            </a:r>
          </a:p>
          <a:p>
            <a:pPr lvl="1"/>
            <a:r>
              <a:rPr lang="it-IT" sz="1800" b="1" dirty="0" smtClean="0">
                <a:solidFill>
                  <a:srgbClr val="29732D"/>
                </a:solidFill>
              </a:rPr>
              <a:t>ridisegno del contenuto, qualità, velocità, costo dei servizi</a:t>
            </a:r>
          </a:p>
          <a:p>
            <a:pPr marL="0" indent="0">
              <a:buNone/>
            </a:pPr>
            <a:r>
              <a:rPr lang="it-IT" sz="1800" b="1" dirty="0" smtClean="0">
                <a:solidFill>
                  <a:srgbClr val="002060"/>
                </a:solidFill>
              </a:rPr>
              <a:t> In sintesi possono essere ottenuti risultati straordinari di</a:t>
            </a:r>
          </a:p>
          <a:p>
            <a:pPr lvl="1"/>
            <a:r>
              <a:rPr lang="it-IT" sz="1800" b="1" dirty="0" smtClean="0">
                <a:solidFill>
                  <a:srgbClr val="002060"/>
                </a:solidFill>
              </a:rPr>
              <a:t>Miglioramento dei servizi</a:t>
            </a:r>
          </a:p>
          <a:p>
            <a:pPr lvl="1"/>
            <a:r>
              <a:rPr lang="it-IT" sz="1800" b="1" dirty="0">
                <a:solidFill>
                  <a:srgbClr val="002060"/>
                </a:solidFill>
              </a:rPr>
              <a:t>Riduzione della spesa</a:t>
            </a:r>
          </a:p>
          <a:p>
            <a:pPr lvl="1"/>
            <a:r>
              <a:rPr lang="it-IT" sz="1800" b="1" dirty="0" smtClean="0">
                <a:solidFill>
                  <a:srgbClr val="002060"/>
                </a:solidFill>
              </a:rPr>
              <a:t>Trasparenza</a:t>
            </a:r>
          </a:p>
          <a:p>
            <a:pPr lvl="1"/>
            <a:r>
              <a:rPr lang="it-IT" sz="1800" b="1" dirty="0" smtClean="0">
                <a:solidFill>
                  <a:srgbClr val="002060"/>
                </a:solidFill>
              </a:rPr>
              <a:t>Contrasto della corruzione</a:t>
            </a:r>
          </a:p>
          <a:p>
            <a:pPr marL="400050" lvl="1" indent="0">
              <a:buNone/>
            </a:pPr>
            <a:r>
              <a:rPr lang="it-IT" sz="1800" b="1" dirty="0" smtClean="0">
                <a:solidFill>
                  <a:srgbClr val="002060"/>
                </a:solidFill>
              </a:rPr>
              <a:t>.</a:t>
            </a:r>
          </a:p>
        </p:txBody>
      </p:sp>
      <p:sp>
        <p:nvSpPr>
          <p:cNvPr id="5" name="Segnaposto piè di pagina 4"/>
          <p:cNvSpPr>
            <a:spLocks noGrp="1"/>
          </p:cNvSpPr>
          <p:nvPr>
            <p:ph type="ftr" sz="quarter" idx="4294967295"/>
          </p:nvPr>
        </p:nvSpPr>
        <p:spPr>
          <a:xfrm>
            <a:off x="2915816" y="6383734"/>
            <a:ext cx="3680048" cy="501650"/>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it-IT" dirty="0" smtClean="0"/>
              <a:t>Federico Butera. Non riprodurre senza autorizzazione</a:t>
            </a:r>
            <a:endParaRPr lang="it-IT" dirty="0">
              <a:solidFill>
                <a:prstClr val="black">
                  <a:tint val="75000"/>
                </a:prstClr>
              </a:solidFill>
            </a:endParaRPr>
          </a:p>
        </p:txBody>
      </p:sp>
      <p:sp>
        <p:nvSpPr>
          <p:cNvPr id="8" name="Segnaposto numero diapositiva 3"/>
          <p:cNvSpPr txBox="1">
            <a:spLocks/>
          </p:cNvSpPr>
          <p:nvPr/>
        </p:nvSpPr>
        <p:spPr>
          <a:xfrm>
            <a:off x="6758880" y="6356351"/>
            <a:ext cx="2133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it-IT" dirty="0" smtClean="0">
                <a:solidFill>
                  <a:prstClr val="black">
                    <a:tint val="75000"/>
                  </a:prstClr>
                </a:solidFill>
              </a:rPr>
              <a:t>7</a:t>
            </a:r>
            <a:endParaRPr lang="it-IT" dirty="0">
              <a:solidFill>
                <a:prstClr val="black">
                  <a:tint val="75000"/>
                </a:prstClr>
              </a:solidFill>
            </a:endParaRPr>
          </a:p>
        </p:txBody>
      </p:sp>
    </p:spTree>
    <p:extLst>
      <p:ext uri="{BB962C8B-B14F-4D97-AF65-F5344CB8AC3E}">
        <p14:creationId xmlns:p14="http://schemas.microsoft.com/office/powerpoint/2010/main" val="144650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624"/>
            <a:ext cx="8229600" cy="1143000"/>
          </a:xfrm>
        </p:spPr>
        <p:txBody>
          <a:bodyPr/>
          <a:lstStyle/>
          <a:p>
            <a:pPr algn="l"/>
            <a:r>
              <a:rPr lang="it-IT" sz="2400" b="1" dirty="0">
                <a:solidFill>
                  <a:srgbClr val="29732D"/>
                </a:solidFill>
              </a:rPr>
              <a:t>2. Digitalizzazione e Pubblica Amministrazione</a:t>
            </a:r>
            <a:endParaRPr lang="it-IT" dirty="0"/>
          </a:p>
        </p:txBody>
      </p:sp>
      <p:sp>
        <p:nvSpPr>
          <p:cNvPr id="3" name="Segnaposto contenuto 2"/>
          <p:cNvSpPr>
            <a:spLocks noGrp="1"/>
          </p:cNvSpPr>
          <p:nvPr>
            <p:ph idx="1"/>
          </p:nvPr>
        </p:nvSpPr>
        <p:spPr>
          <a:xfrm>
            <a:off x="457200" y="836712"/>
            <a:ext cx="8229600" cy="4525963"/>
          </a:xfrm>
        </p:spPr>
        <p:txBody>
          <a:bodyPr>
            <a:noAutofit/>
          </a:bodyPr>
          <a:lstStyle/>
          <a:p>
            <a:pPr marL="0" indent="0">
              <a:buNone/>
            </a:pPr>
            <a:r>
              <a:rPr lang="it-IT" sz="1800" b="1" dirty="0" smtClean="0">
                <a:solidFill>
                  <a:srgbClr val="002060"/>
                </a:solidFill>
              </a:rPr>
              <a:t>Le nuove tecnologie digitali non sono più solo i sistemi informativi classici, ma includono le tecnologie web, le </a:t>
            </a:r>
            <a:r>
              <a:rPr lang="it-IT" sz="1800" b="1" dirty="0" err="1" smtClean="0">
                <a:solidFill>
                  <a:srgbClr val="002060"/>
                </a:solidFill>
              </a:rPr>
              <a:t>app</a:t>
            </a:r>
            <a:r>
              <a:rPr lang="it-IT" sz="1800" b="1" dirty="0" smtClean="0">
                <a:solidFill>
                  <a:srgbClr val="002060"/>
                </a:solidFill>
              </a:rPr>
              <a:t> mobile, il </a:t>
            </a:r>
            <a:r>
              <a:rPr lang="it-IT" sz="1800" b="1" dirty="0" err="1" smtClean="0">
                <a:solidFill>
                  <a:srgbClr val="002060"/>
                </a:solidFill>
              </a:rPr>
              <a:t>cloud</a:t>
            </a:r>
            <a:r>
              <a:rPr lang="it-IT" sz="1800" b="1" dirty="0" smtClean="0">
                <a:solidFill>
                  <a:srgbClr val="002060"/>
                </a:solidFill>
              </a:rPr>
              <a:t>, i big data, l’IOT, gli assistenti virtuali , in gran parte appoggiate sistemi evoluti di Intelligenza Artificiale , Machine Learning, </a:t>
            </a:r>
            <a:r>
              <a:rPr lang="it-IT" sz="1800" b="1" dirty="0" err="1" smtClean="0">
                <a:solidFill>
                  <a:srgbClr val="002060"/>
                </a:solidFill>
              </a:rPr>
              <a:t>Blockchain</a:t>
            </a:r>
            <a:r>
              <a:rPr lang="it-IT" sz="1800" b="1" dirty="0" smtClean="0">
                <a:solidFill>
                  <a:srgbClr val="002060"/>
                </a:solidFill>
              </a:rPr>
              <a:t> e molto altro</a:t>
            </a:r>
          </a:p>
          <a:p>
            <a:pPr marL="0" indent="0">
              <a:buNone/>
            </a:pPr>
            <a:r>
              <a:rPr lang="it-IT" sz="1800" b="1" dirty="0" smtClean="0">
                <a:solidFill>
                  <a:srgbClr val="002060"/>
                </a:solidFill>
              </a:rPr>
              <a:t>Esse non si limitano ad informatizzare le procedure secondo la tradizione dell’informatica </a:t>
            </a:r>
            <a:r>
              <a:rPr lang="it-IT" sz="1800" b="1" dirty="0">
                <a:solidFill>
                  <a:srgbClr val="29732D"/>
                </a:solidFill>
              </a:rPr>
              <a:t>Agency </a:t>
            </a:r>
            <a:r>
              <a:rPr lang="it-IT" sz="1800" b="1" dirty="0" err="1">
                <a:solidFill>
                  <a:srgbClr val="29732D"/>
                </a:solidFill>
              </a:rPr>
              <a:t>Centred</a:t>
            </a:r>
            <a:r>
              <a:rPr lang="it-IT" sz="1800" b="1" dirty="0">
                <a:solidFill>
                  <a:srgbClr val="29732D"/>
                </a:solidFill>
              </a:rPr>
              <a:t> </a:t>
            </a:r>
            <a:r>
              <a:rPr lang="it-IT" sz="1800" b="1" dirty="0" smtClean="0">
                <a:solidFill>
                  <a:srgbClr val="002060"/>
                </a:solidFill>
              </a:rPr>
              <a:t>ma divengono </a:t>
            </a:r>
            <a:r>
              <a:rPr lang="it-IT" sz="1800" b="1" dirty="0" smtClean="0">
                <a:solidFill>
                  <a:srgbClr val="29732D"/>
                </a:solidFill>
              </a:rPr>
              <a:t>User </a:t>
            </a:r>
            <a:r>
              <a:rPr lang="it-IT" sz="1800" b="1" dirty="0" err="1" smtClean="0">
                <a:solidFill>
                  <a:srgbClr val="29732D"/>
                </a:solidFill>
              </a:rPr>
              <a:t>Centred</a:t>
            </a:r>
            <a:r>
              <a:rPr lang="it-IT" sz="1800" b="1" dirty="0" smtClean="0">
                <a:solidFill>
                  <a:srgbClr val="29732D"/>
                </a:solidFill>
              </a:rPr>
              <a:t>  </a:t>
            </a:r>
            <a:r>
              <a:rPr lang="it-IT" sz="1800" b="1" dirty="0" smtClean="0">
                <a:solidFill>
                  <a:srgbClr val="002060"/>
                </a:solidFill>
              </a:rPr>
              <a:t> ossia intervengono potentemente a</a:t>
            </a:r>
          </a:p>
          <a:p>
            <a:pPr>
              <a:buFont typeface="Wingdings" panose="05000000000000000000" pitchFamily="2" charset="2"/>
              <a:buChar char="v"/>
            </a:pPr>
            <a:r>
              <a:rPr lang="it-IT" sz="2000" b="1" dirty="0" smtClean="0">
                <a:solidFill>
                  <a:srgbClr val="29732D"/>
                </a:solidFill>
              </a:rPr>
              <a:t>ridisegnare i servizi,  </a:t>
            </a:r>
            <a:r>
              <a:rPr lang="it-IT" sz="1800" b="1" dirty="0" smtClean="0">
                <a:solidFill>
                  <a:srgbClr val="002060"/>
                </a:solidFill>
              </a:rPr>
              <a:t>forniti digitalmente in modo efficace  e tempestivo</a:t>
            </a:r>
          </a:p>
          <a:p>
            <a:pPr>
              <a:buFont typeface="Wingdings" panose="05000000000000000000" pitchFamily="2" charset="2"/>
              <a:buChar char="v"/>
            </a:pPr>
            <a:r>
              <a:rPr lang="it-IT" sz="2000" b="1" dirty="0" err="1" smtClean="0">
                <a:solidFill>
                  <a:srgbClr val="29732D"/>
                </a:solidFill>
              </a:rPr>
              <a:t>disintermediare</a:t>
            </a:r>
            <a:r>
              <a:rPr lang="it-IT" sz="1800" b="1" dirty="0" smtClean="0">
                <a:solidFill>
                  <a:srgbClr val="002060"/>
                </a:solidFill>
              </a:rPr>
              <a:t> </a:t>
            </a:r>
            <a:r>
              <a:rPr lang="it-IT" sz="1800" b="1" dirty="0">
                <a:solidFill>
                  <a:srgbClr val="002060"/>
                </a:solidFill>
              </a:rPr>
              <a:t>fra il cittadino e </a:t>
            </a:r>
            <a:r>
              <a:rPr lang="it-IT" sz="1800" b="1" dirty="0" smtClean="0">
                <a:solidFill>
                  <a:srgbClr val="002060"/>
                </a:solidFill>
              </a:rPr>
              <a:t>l’Amministrazione</a:t>
            </a:r>
          </a:p>
          <a:p>
            <a:pPr marL="0" indent="0">
              <a:buNone/>
            </a:pPr>
            <a:r>
              <a:rPr lang="it-IT" sz="1800" b="1" dirty="0" smtClean="0">
                <a:solidFill>
                  <a:srgbClr val="002060"/>
                </a:solidFill>
              </a:rPr>
              <a:t>ad esempio consentono di</a:t>
            </a:r>
            <a:endParaRPr lang="it-IT" sz="1800" b="1" dirty="0">
              <a:solidFill>
                <a:srgbClr val="002060"/>
              </a:solidFill>
            </a:endParaRPr>
          </a:p>
          <a:p>
            <a:pPr lvl="1">
              <a:buFont typeface="Wingdings" panose="05000000000000000000" pitchFamily="2" charset="2"/>
              <a:buChar char="v"/>
            </a:pPr>
            <a:r>
              <a:rPr lang="it-IT" sz="1800" b="1" dirty="0" smtClean="0">
                <a:solidFill>
                  <a:srgbClr val="002060"/>
                </a:solidFill>
              </a:rPr>
              <a:t>raccoglier in tempo reale i bisogni e le richieste dei cittadini </a:t>
            </a:r>
          </a:p>
          <a:p>
            <a:pPr lvl="1">
              <a:buFont typeface="Wingdings" panose="05000000000000000000" pitchFamily="2" charset="2"/>
              <a:buChar char="v"/>
            </a:pPr>
            <a:r>
              <a:rPr lang="it-IT" sz="1800" b="1" dirty="0" smtClean="0">
                <a:solidFill>
                  <a:srgbClr val="002060"/>
                </a:solidFill>
              </a:rPr>
              <a:t>fornire in tempo reale i feedback dei cittadini </a:t>
            </a:r>
          </a:p>
          <a:p>
            <a:pPr lvl="1">
              <a:buFont typeface="Wingdings" panose="05000000000000000000" pitchFamily="2" charset="2"/>
              <a:buChar char="v"/>
            </a:pPr>
            <a:r>
              <a:rPr lang="it-IT" sz="1800" b="1" dirty="0" smtClean="0">
                <a:solidFill>
                  <a:srgbClr val="002060"/>
                </a:solidFill>
              </a:rPr>
              <a:t>raccogliere dati per la protezione e prevenzione  attraverso sensori</a:t>
            </a:r>
          </a:p>
          <a:p>
            <a:pPr lvl="1">
              <a:buFont typeface="Wingdings" panose="05000000000000000000" pitchFamily="2" charset="2"/>
              <a:buChar char="v"/>
            </a:pPr>
            <a:r>
              <a:rPr lang="it-IT" sz="1800" b="1" dirty="0" smtClean="0">
                <a:solidFill>
                  <a:srgbClr val="002060"/>
                </a:solidFill>
              </a:rPr>
              <a:t>visualizzare le condizioni dei processi che interessano i cittadini (traffico, servizi sanitari, servizi scolastici e moltissimo altro)</a:t>
            </a:r>
          </a:p>
          <a:p>
            <a:pPr lvl="1">
              <a:buFont typeface="Wingdings" panose="05000000000000000000" pitchFamily="2" charset="2"/>
              <a:buChar char="v"/>
            </a:pPr>
            <a:r>
              <a:rPr lang="it-IT" sz="1800" b="1" dirty="0" smtClean="0">
                <a:solidFill>
                  <a:srgbClr val="002060"/>
                </a:solidFill>
              </a:rPr>
              <a:t>attivare processi di collaborazione fra i cittadini</a:t>
            </a:r>
          </a:p>
        </p:txBody>
      </p:sp>
      <p:sp>
        <p:nvSpPr>
          <p:cNvPr id="4" name="Segnaposto piè di pagina 3"/>
          <p:cNvSpPr>
            <a:spLocks noGrp="1"/>
          </p:cNvSpPr>
          <p:nvPr>
            <p:ph type="ftr" sz="quarter" idx="11"/>
          </p:nvPr>
        </p:nvSpPr>
        <p:spPr/>
        <p:txBody>
          <a:bodyPr/>
          <a:lstStyle/>
          <a:p>
            <a:r>
              <a:rPr lang="it-IT" smtClean="0">
                <a:solidFill>
                  <a:prstClr val="black">
                    <a:tint val="75000"/>
                  </a:prstClr>
                </a:solidFill>
              </a:rPr>
              <a:t>Federico Butera. Non riprodurre senza autorizzazione</a:t>
            </a:r>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2063B8D5-3E07-4CF0-8D4B-C9217B0335FD}" type="slidenum">
              <a:rPr lang="it-IT" smtClean="0">
                <a:solidFill>
                  <a:prstClr val="black">
                    <a:tint val="75000"/>
                  </a:prstClr>
                </a:solidFill>
              </a:rPr>
              <a:pPr/>
              <a:t>7</a:t>
            </a:fld>
            <a:endParaRPr lang="it-IT" dirty="0">
              <a:solidFill>
                <a:prstClr val="black">
                  <a:tint val="75000"/>
                </a:prstClr>
              </a:solidFill>
            </a:endParaRPr>
          </a:p>
        </p:txBody>
      </p:sp>
    </p:spTree>
    <p:extLst>
      <p:ext uri="{BB962C8B-B14F-4D97-AF65-F5344CB8AC3E}">
        <p14:creationId xmlns:p14="http://schemas.microsoft.com/office/powerpoint/2010/main" val="1371665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smtClean="0">
                <a:solidFill>
                  <a:srgbClr val="29732D"/>
                </a:solidFill>
              </a:rPr>
              <a:t>2. Ma l’Italia è al 19° posto nella digitalizzazione delle PA</a:t>
            </a:r>
            <a:endParaRPr lang="it-IT" sz="2400" b="1" dirty="0">
              <a:solidFill>
                <a:srgbClr val="29732D"/>
              </a:solidFill>
            </a:endParaRPr>
          </a:p>
        </p:txBody>
      </p:sp>
      <p:sp>
        <p:nvSpPr>
          <p:cNvPr id="3" name="Segnaposto contenuto 2"/>
          <p:cNvSpPr>
            <a:spLocks noGrp="1"/>
          </p:cNvSpPr>
          <p:nvPr>
            <p:ph idx="1"/>
          </p:nvPr>
        </p:nvSpPr>
        <p:spPr>
          <a:xfrm>
            <a:off x="457200" y="1279301"/>
            <a:ext cx="8229600" cy="4525963"/>
          </a:xfrm>
        </p:spPr>
        <p:txBody>
          <a:bodyPr>
            <a:noAutofit/>
          </a:bodyPr>
          <a:lstStyle/>
          <a:p>
            <a:pPr marL="0" lvl="0" indent="0">
              <a:buNone/>
            </a:pPr>
            <a:r>
              <a:rPr lang="it-IT" sz="2000" b="1" dirty="0">
                <a:solidFill>
                  <a:srgbClr val="29732D"/>
                </a:solidFill>
              </a:rPr>
              <a:t>L’Italia è solo al 19° posto in classifica nella dimensione dei servizi pubblici digitali.</a:t>
            </a:r>
          </a:p>
          <a:p>
            <a:pPr marL="0" lvl="0" indent="0">
              <a:buNone/>
            </a:pPr>
            <a:r>
              <a:rPr lang="it-IT" sz="2000" b="1" dirty="0" smtClean="0">
                <a:solidFill>
                  <a:srgbClr val="002060"/>
                </a:solidFill>
              </a:rPr>
              <a:t>Il </a:t>
            </a:r>
            <a:r>
              <a:rPr lang="it-IT" sz="2000" b="1" dirty="0">
                <a:solidFill>
                  <a:srgbClr val="002060"/>
                </a:solidFill>
              </a:rPr>
              <a:t>DESI lo attribuisce a problemi di </a:t>
            </a:r>
            <a:r>
              <a:rPr lang="it-IT" sz="2000" b="1" dirty="0">
                <a:solidFill>
                  <a:srgbClr val="29732D"/>
                </a:solidFill>
              </a:rPr>
              <a:t>utilizzabilità dei servizi pubblici</a:t>
            </a:r>
            <a:r>
              <a:rPr lang="it-IT" sz="2000" b="1" dirty="0">
                <a:solidFill>
                  <a:srgbClr val="002060"/>
                </a:solidFill>
              </a:rPr>
              <a:t>: scarsa usabilità, poca chiarezza percepita dall’utente ed eccessiva rigidità delle soluzioni adottate.</a:t>
            </a:r>
          </a:p>
          <a:p>
            <a:pPr marL="0" lvl="0" indent="0">
              <a:buNone/>
            </a:pPr>
            <a:r>
              <a:rPr lang="it-IT" sz="2000" b="1" dirty="0" smtClean="0">
                <a:solidFill>
                  <a:srgbClr val="002060"/>
                </a:solidFill>
              </a:rPr>
              <a:t>E </a:t>
            </a:r>
            <a:r>
              <a:rPr lang="it-IT" sz="2000" b="1" dirty="0">
                <a:solidFill>
                  <a:srgbClr val="002060"/>
                </a:solidFill>
              </a:rPr>
              <a:t>poi anche a:</a:t>
            </a:r>
            <a:r>
              <a:rPr lang="it-IT" sz="2000" b="1" dirty="0">
                <a:solidFill>
                  <a:srgbClr val="29732D"/>
                </a:solidFill>
              </a:rPr>
              <a:t> mancata o errata comunicazione verso il cittadino; scarso accompagnamento del cittadino all’uso della tecnologia.</a:t>
            </a:r>
          </a:p>
          <a:p>
            <a:pPr marL="0" lvl="0" indent="0">
              <a:buNone/>
            </a:pPr>
            <a:endParaRPr lang="it-IT" sz="2000" b="1" dirty="0" smtClean="0">
              <a:solidFill>
                <a:srgbClr val="309309"/>
              </a:solidFill>
            </a:endParaRPr>
          </a:p>
          <a:p>
            <a:pPr marL="0" lvl="0" indent="0">
              <a:buNone/>
            </a:pPr>
            <a:r>
              <a:rPr lang="it-IT" sz="2000" b="1" dirty="0" smtClean="0">
                <a:solidFill>
                  <a:srgbClr val="309309"/>
                </a:solidFill>
              </a:rPr>
              <a:t>Ma </a:t>
            </a:r>
            <a:r>
              <a:rPr lang="it-IT" sz="2000" b="1" dirty="0">
                <a:solidFill>
                  <a:srgbClr val="309309"/>
                </a:solidFill>
              </a:rPr>
              <a:t>noi crediamo che occorre andare più a fondo. Occorre </a:t>
            </a:r>
          </a:p>
          <a:p>
            <a:pPr lvl="0">
              <a:buFont typeface="Wingdings" panose="05000000000000000000" pitchFamily="2" charset="2"/>
              <a:buChar char="Ø"/>
            </a:pPr>
            <a:r>
              <a:rPr lang="it-IT" sz="2000" b="1" dirty="0" smtClean="0">
                <a:solidFill>
                  <a:srgbClr val="002060"/>
                </a:solidFill>
              </a:rPr>
              <a:t> </a:t>
            </a:r>
            <a:r>
              <a:rPr lang="it-IT" sz="2000" b="1" dirty="0">
                <a:solidFill>
                  <a:srgbClr val="29732D"/>
                </a:solidFill>
              </a:rPr>
              <a:t>generare  e realizzare nuove idee di servizi  </a:t>
            </a:r>
          </a:p>
          <a:p>
            <a:pPr lvl="0">
              <a:buFont typeface="Wingdings" panose="05000000000000000000" pitchFamily="2" charset="2"/>
              <a:buChar char="Ø"/>
            </a:pPr>
            <a:r>
              <a:rPr lang="it-IT" sz="2000" b="1" dirty="0">
                <a:solidFill>
                  <a:srgbClr val="29732D"/>
                </a:solidFill>
              </a:rPr>
              <a:t> </a:t>
            </a:r>
            <a:r>
              <a:rPr lang="it-IT" sz="2000" b="1" dirty="0" smtClean="0">
                <a:solidFill>
                  <a:srgbClr val="29732D"/>
                </a:solidFill>
              </a:rPr>
              <a:t>sintonizzare  </a:t>
            </a:r>
            <a:r>
              <a:rPr lang="it-IT" sz="2000" b="1" dirty="0">
                <a:solidFill>
                  <a:srgbClr val="29732D"/>
                </a:solidFill>
              </a:rPr>
              <a:t>la digitalizzazione  con l’organizzazione e i lavoro: joint design</a:t>
            </a:r>
          </a:p>
          <a:p>
            <a:pPr lvl="0">
              <a:buFont typeface="Wingdings" panose="05000000000000000000" pitchFamily="2" charset="2"/>
              <a:buChar char="Ø"/>
            </a:pPr>
            <a:r>
              <a:rPr lang="it-IT" sz="2000" b="1" dirty="0" err="1" smtClean="0">
                <a:solidFill>
                  <a:srgbClr val="29732D"/>
                </a:solidFill>
              </a:rPr>
              <a:t>operazionalizzare</a:t>
            </a:r>
            <a:r>
              <a:rPr lang="it-IT" sz="2000" b="1" dirty="0" smtClean="0">
                <a:solidFill>
                  <a:srgbClr val="29732D"/>
                </a:solidFill>
              </a:rPr>
              <a:t> </a:t>
            </a:r>
            <a:r>
              <a:rPr lang="it-IT" sz="2000" b="1" dirty="0">
                <a:solidFill>
                  <a:srgbClr val="29732D"/>
                </a:solidFill>
              </a:rPr>
              <a:t>l’intero ciclo di servizio rimuovendo tutti gli ostacoli.</a:t>
            </a:r>
          </a:p>
          <a:p>
            <a:pPr marL="0" lvl="0" indent="0">
              <a:buNone/>
            </a:pPr>
            <a:r>
              <a:rPr lang="it-IT" sz="2000" b="1" dirty="0" smtClean="0">
                <a:solidFill>
                  <a:srgbClr val="309309"/>
                </a:solidFill>
              </a:rPr>
              <a:t>Insomma </a:t>
            </a:r>
            <a:r>
              <a:rPr lang="it-IT" sz="2000" b="1" dirty="0">
                <a:solidFill>
                  <a:srgbClr val="309309"/>
                </a:solidFill>
              </a:rPr>
              <a:t>occorre anche  una </a:t>
            </a:r>
            <a:r>
              <a:rPr lang="it-IT" sz="2000" b="1" dirty="0">
                <a:solidFill>
                  <a:srgbClr val="29732D"/>
                </a:solidFill>
              </a:rPr>
              <a:t>rivoluzione nell’organizzazione e nel lavoro, che non può essere fatta dai tecnologi da soli</a:t>
            </a:r>
            <a:endParaRPr lang="it-IT" sz="2000" b="1" dirty="0">
              <a:solidFill>
                <a:srgbClr val="309309"/>
              </a:solidFill>
            </a:endParaRPr>
          </a:p>
        </p:txBody>
      </p:sp>
      <p:sp>
        <p:nvSpPr>
          <p:cNvPr id="4" name="Segnaposto piè di pagina 3"/>
          <p:cNvSpPr>
            <a:spLocks noGrp="1"/>
          </p:cNvSpPr>
          <p:nvPr>
            <p:ph type="ftr" sz="quarter" idx="11"/>
          </p:nvPr>
        </p:nvSpPr>
        <p:spPr/>
        <p:txBody>
          <a:bodyPr/>
          <a:lstStyle/>
          <a:p>
            <a:r>
              <a:rPr lang="it-IT" b="1" smtClean="0">
                <a:solidFill>
                  <a:prstClr val="black">
                    <a:tint val="75000"/>
                  </a:prstClr>
                </a:solidFill>
              </a:rPr>
              <a:t>Federico Butera. Non riprodurre senza autorizzazione</a:t>
            </a:r>
            <a:endParaRPr lang="it-IT" b="1">
              <a:solidFill>
                <a:prstClr val="black">
                  <a:tint val="75000"/>
                </a:prstClr>
              </a:solidFill>
            </a:endParaRPr>
          </a:p>
        </p:txBody>
      </p:sp>
      <p:sp>
        <p:nvSpPr>
          <p:cNvPr id="5" name="Segnaposto numero diapositiva 4"/>
          <p:cNvSpPr>
            <a:spLocks noGrp="1"/>
          </p:cNvSpPr>
          <p:nvPr>
            <p:ph type="sldNum" sz="quarter" idx="12"/>
          </p:nvPr>
        </p:nvSpPr>
        <p:spPr/>
        <p:txBody>
          <a:bodyPr/>
          <a:lstStyle/>
          <a:p>
            <a:fld id="{2063B8D5-3E07-4CF0-8D4B-C9217B0335FD}" type="slidenum">
              <a:rPr lang="it-IT" b="1" smtClean="0">
                <a:solidFill>
                  <a:prstClr val="black">
                    <a:tint val="75000"/>
                  </a:prstClr>
                </a:solidFill>
              </a:rPr>
              <a:pPr/>
              <a:t>8</a:t>
            </a:fld>
            <a:endParaRPr lang="it-IT" b="1">
              <a:solidFill>
                <a:prstClr val="black">
                  <a:tint val="75000"/>
                </a:prstClr>
              </a:solidFill>
            </a:endParaRPr>
          </a:p>
        </p:txBody>
      </p:sp>
    </p:spTree>
    <p:extLst>
      <p:ext uri="{BB962C8B-B14F-4D97-AF65-F5344CB8AC3E}">
        <p14:creationId xmlns:p14="http://schemas.microsoft.com/office/powerpoint/2010/main" val="2089656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sz="2400" b="1" dirty="0" smtClean="0">
                <a:solidFill>
                  <a:srgbClr val="29732D"/>
                </a:solidFill>
              </a:rPr>
              <a:t>2. </a:t>
            </a:r>
            <a:r>
              <a:rPr lang="it-IT" sz="2400" b="1" dirty="0">
                <a:solidFill>
                  <a:srgbClr val="29732D"/>
                </a:solidFill>
              </a:rPr>
              <a:t>Digitalizzazione e Pubblica </a:t>
            </a:r>
            <a:r>
              <a:rPr lang="it-IT" sz="2400" b="1" dirty="0" smtClean="0">
                <a:solidFill>
                  <a:srgbClr val="29732D"/>
                </a:solidFill>
              </a:rPr>
              <a:t>Amministrazione: </a:t>
            </a:r>
            <a:br>
              <a:rPr lang="it-IT" sz="2400" b="1" dirty="0" smtClean="0">
                <a:solidFill>
                  <a:srgbClr val="29732D"/>
                </a:solidFill>
              </a:rPr>
            </a:br>
            <a:r>
              <a:rPr lang="it-IT" sz="2400" b="1" dirty="0" smtClean="0">
                <a:solidFill>
                  <a:srgbClr val="29732D"/>
                </a:solidFill>
              </a:rPr>
              <a:t>l’approccio del Team dell’Innovazione Digitale</a:t>
            </a:r>
            <a:endParaRPr lang="it-IT" b="1" dirty="0"/>
          </a:p>
        </p:txBody>
      </p:sp>
      <p:sp>
        <p:nvSpPr>
          <p:cNvPr id="3" name="Segnaposto contenuto 2"/>
          <p:cNvSpPr>
            <a:spLocks noGrp="1"/>
          </p:cNvSpPr>
          <p:nvPr>
            <p:ph idx="1"/>
          </p:nvPr>
        </p:nvSpPr>
        <p:spPr>
          <a:xfrm>
            <a:off x="467544" y="1495325"/>
            <a:ext cx="8229600" cy="4525963"/>
          </a:xfrm>
        </p:spPr>
        <p:txBody>
          <a:bodyPr>
            <a:normAutofit fontScale="25000" lnSpcReduction="20000"/>
          </a:bodyPr>
          <a:lstStyle/>
          <a:p>
            <a:pPr marL="0" indent="0">
              <a:buNone/>
            </a:pPr>
            <a:r>
              <a:rPr lang="it-IT" sz="8000" b="1" dirty="0" smtClean="0">
                <a:solidFill>
                  <a:srgbClr val="002060"/>
                </a:solidFill>
              </a:rPr>
              <a:t>La strada </a:t>
            </a:r>
            <a:r>
              <a:rPr lang="it-IT" sz="8000" b="1" dirty="0">
                <a:solidFill>
                  <a:srgbClr val="002060"/>
                </a:solidFill>
              </a:rPr>
              <a:t>della digitalizzazione è lunga e piena di contrasti: ne </a:t>
            </a:r>
            <a:r>
              <a:rPr lang="it-IT" sz="8000" b="1" dirty="0" smtClean="0">
                <a:solidFill>
                  <a:srgbClr val="002060"/>
                </a:solidFill>
              </a:rPr>
              <a:t>sanno </a:t>
            </a:r>
            <a:r>
              <a:rPr lang="it-IT" sz="8000" b="1" dirty="0">
                <a:solidFill>
                  <a:srgbClr val="002060"/>
                </a:solidFill>
              </a:rPr>
              <a:t>qualcosa </a:t>
            </a:r>
            <a:r>
              <a:rPr lang="it-IT" sz="8000" b="1" dirty="0" smtClean="0">
                <a:solidFill>
                  <a:srgbClr val="002060"/>
                </a:solidFill>
              </a:rPr>
              <a:t>Diego Piacentini prima e Luca </a:t>
            </a:r>
            <a:r>
              <a:rPr lang="it-IT" sz="8000" b="1" dirty="0" err="1" smtClean="0">
                <a:solidFill>
                  <a:srgbClr val="002060"/>
                </a:solidFill>
              </a:rPr>
              <a:t>Attias</a:t>
            </a:r>
            <a:r>
              <a:rPr lang="it-IT" sz="8000" b="1" dirty="0" smtClean="0">
                <a:solidFill>
                  <a:srgbClr val="002060"/>
                </a:solidFill>
              </a:rPr>
              <a:t> dopo,  </a:t>
            </a:r>
            <a:r>
              <a:rPr lang="it-IT" sz="8000" b="1" dirty="0">
                <a:solidFill>
                  <a:srgbClr val="002060"/>
                </a:solidFill>
              </a:rPr>
              <a:t>a capo del Team per la Trasformazione </a:t>
            </a:r>
            <a:r>
              <a:rPr lang="it-IT" sz="8000" b="1" dirty="0" smtClean="0">
                <a:solidFill>
                  <a:srgbClr val="002060"/>
                </a:solidFill>
              </a:rPr>
              <a:t>Digitale che hanno combattuto con </a:t>
            </a:r>
            <a:r>
              <a:rPr lang="it-IT" sz="8000" b="1" dirty="0">
                <a:solidFill>
                  <a:srgbClr val="002060"/>
                </a:solidFill>
              </a:rPr>
              <a:t>sapienza e determinazione contro la resistenza di una PA nata in un’era </a:t>
            </a:r>
            <a:r>
              <a:rPr lang="it-IT" sz="8000" b="1" dirty="0" smtClean="0">
                <a:solidFill>
                  <a:srgbClr val="002060"/>
                </a:solidFill>
              </a:rPr>
              <a:t>diversa, e regolata dal diritto amministrativo più che dalla gestione di servizi.</a:t>
            </a:r>
          </a:p>
          <a:p>
            <a:pPr marL="0" indent="0">
              <a:buNone/>
            </a:pPr>
            <a:endParaRPr lang="it-IT" sz="8000" b="1" dirty="0" smtClean="0">
              <a:solidFill>
                <a:srgbClr val="002060"/>
              </a:solidFill>
            </a:endParaRPr>
          </a:p>
          <a:p>
            <a:pPr marL="0" indent="0">
              <a:buNone/>
            </a:pPr>
            <a:r>
              <a:rPr lang="it-IT" sz="8000" b="1" dirty="0" smtClean="0">
                <a:solidFill>
                  <a:srgbClr val="002060"/>
                </a:solidFill>
              </a:rPr>
              <a:t>Non bastano i contratti di acquisto di tecnologie digitali ma </a:t>
            </a:r>
            <a:r>
              <a:rPr lang="it-IT" sz="8000" b="1" dirty="0" smtClean="0">
                <a:solidFill>
                  <a:srgbClr val="29732D"/>
                </a:solidFill>
              </a:rPr>
              <a:t>occorre che le singole Amministrazioni collaborino</a:t>
            </a:r>
            <a:r>
              <a:rPr lang="it-IT" sz="8000" b="1" dirty="0" smtClean="0">
                <a:solidFill>
                  <a:srgbClr val="002060"/>
                </a:solidFill>
              </a:rPr>
              <a:t> </a:t>
            </a:r>
            <a:r>
              <a:rPr lang="it-IT" sz="9600" b="1" dirty="0" smtClean="0">
                <a:solidFill>
                  <a:srgbClr val="002060"/>
                </a:solidFill>
              </a:rPr>
              <a:t> </a:t>
            </a:r>
            <a:r>
              <a:rPr lang="it-IT" sz="8000" b="1" dirty="0" smtClean="0">
                <a:solidFill>
                  <a:srgbClr val="002060"/>
                </a:solidFill>
              </a:rPr>
              <a:t>per rendere fruibili le tecnologie</a:t>
            </a:r>
          </a:p>
          <a:p>
            <a:r>
              <a:rPr lang="it-IT" sz="8000" b="1" dirty="0" smtClean="0">
                <a:solidFill>
                  <a:srgbClr val="002060"/>
                </a:solidFill>
              </a:rPr>
              <a:t>Offrire servizi  </a:t>
            </a:r>
          </a:p>
          <a:p>
            <a:r>
              <a:rPr lang="it-IT" sz="8000" b="1" dirty="0" smtClean="0">
                <a:solidFill>
                  <a:srgbClr val="002060"/>
                </a:solidFill>
              </a:rPr>
              <a:t>Modificare i processi </a:t>
            </a:r>
          </a:p>
          <a:p>
            <a:r>
              <a:rPr lang="it-IT" sz="8000" b="1" dirty="0" smtClean="0">
                <a:solidFill>
                  <a:srgbClr val="002060"/>
                </a:solidFill>
              </a:rPr>
              <a:t>Costituire </a:t>
            </a:r>
            <a:r>
              <a:rPr lang="it-IT" sz="8000" b="1" dirty="0" err="1" smtClean="0">
                <a:solidFill>
                  <a:srgbClr val="002060"/>
                </a:solidFill>
              </a:rPr>
              <a:t>tools</a:t>
            </a:r>
            <a:endParaRPr lang="it-IT" sz="8000" b="1" dirty="0" smtClean="0">
              <a:solidFill>
                <a:srgbClr val="002060"/>
              </a:solidFill>
            </a:endParaRPr>
          </a:p>
          <a:p>
            <a:r>
              <a:rPr lang="it-IT" sz="8000" b="1" dirty="0" smtClean="0">
                <a:solidFill>
                  <a:srgbClr val="002060"/>
                </a:solidFill>
              </a:rPr>
              <a:t>Disegnare interfacce</a:t>
            </a:r>
          </a:p>
          <a:p>
            <a:r>
              <a:rPr lang="it-IT" sz="8000" b="1" dirty="0" smtClean="0">
                <a:solidFill>
                  <a:srgbClr val="002060"/>
                </a:solidFill>
              </a:rPr>
              <a:t>Creare capacità di fare avvenire le cose </a:t>
            </a:r>
          </a:p>
          <a:p>
            <a:r>
              <a:rPr lang="it-IT" sz="8000" b="1" dirty="0" smtClean="0">
                <a:solidFill>
                  <a:srgbClr val="002060"/>
                </a:solidFill>
              </a:rPr>
              <a:t>Costituire  relazioni virtuose </a:t>
            </a:r>
          </a:p>
          <a:p>
            <a:pPr marL="0" indent="0">
              <a:buNone/>
            </a:pPr>
            <a:r>
              <a:rPr lang="it-IT" sz="8000" b="1" dirty="0">
                <a:solidFill>
                  <a:srgbClr val="002060"/>
                </a:solidFill>
              </a:rPr>
              <a:t>Insomma l’Amministrazione deve  attivamente </a:t>
            </a:r>
            <a:r>
              <a:rPr lang="it-IT" sz="8000" b="1" dirty="0">
                <a:solidFill>
                  <a:srgbClr val="29732D"/>
                </a:solidFill>
              </a:rPr>
              <a:t>collaborare a </a:t>
            </a:r>
            <a:r>
              <a:rPr lang="it-IT" sz="8000" b="1" dirty="0" smtClean="0">
                <a:solidFill>
                  <a:srgbClr val="29732D"/>
                </a:solidFill>
              </a:rPr>
              <a:t>ridisegnare e </a:t>
            </a:r>
            <a:r>
              <a:rPr lang="it-IT" sz="8000" b="1" dirty="0" err="1" smtClean="0">
                <a:solidFill>
                  <a:srgbClr val="29732D"/>
                </a:solidFill>
              </a:rPr>
              <a:t>operazionalizzare</a:t>
            </a:r>
            <a:r>
              <a:rPr lang="it-IT" sz="8000" b="1" dirty="0" smtClean="0">
                <a:solidFill>
                  <a:srgbClr val="29732D"/>
                </a:solidFill>
              </a:rPr>
              <a:t>   </a:t>
            </a:r>
            <a:r>
              <a:rPr lang="it-IT" sz="8000" b="1" dirty="0">
                <a:solidFill>
                  <a:srgbClr val="29732D"/>
                </a:solidFill>
              </a:rPr>
              <a:t>l’intero ciclo di servizio</a:t>
            </a:r>
            <a:r>
              <a:rPr lang="it-IT" sz="8000" b="1" dirty="0">
                <a:solidFill>
                  <a:srgbClr val="002060"/>
                </a:solidFill>
              </a:rPr>
              <a:t> rimuovendo tutti gli ostacoli</a:t>
            </a:r>
            <a:endParaRPr lang="it-IT" sz="8000" b="1" dirty="0"/>
          </a:p>
        </p:txBody>
      </p:sp>
      <p:sp>
        <p:nvSpPr>
          <p:cNvPr id="4" name="Segnaposto piè di pagina 3"/>
          <p:cNvSpPr>
            <a:spLocks noGrp="1"/>
          </p:cNvSpPr>
          <p:nvPr>
            <p:ph type="ftr" sz="quarter" idx="11"/>
          </p:nvPr>
        </p:nvSpPr>
        <p:spPr/>
        <p:txBody>
          <a:bodyPr/>
          <a:lstStyle/>
          <a:p>
            <a:r>
              <a:rPr lang="it-IT" b="1" dirty="0" smtClean="0">
                <a:solidFill>
                  <a:prstClr val="black">
                    <a:tint val="75000"/>
                  </a:prstClr>
                </a:solidFill>
              </a:rPr>
              <a:t>Federico Butera. Non riprodurre senza autorizzazione</a:t>
            </a:r>
            <a:endParaRPr lang="it-IT" b="1" dirty="0">
              <a:solidFill>
                <a:prstClr val="black">
                  <a:tint val="75000"/>
                </a:prstClr>
              </a:solidFill>
            </a:endParaRPr>
          </a:p>
        </p:txBody>
      </p:sp>
      <p:sp>
        <p:nvSpPr>
          <p:cNvPr id="5" name="Segnaposto numero diapositiva 4"/>
          <p:cNvSpPr>
            <a:spLocks noGrp="1"/>
          </p:cNvSpPr>
          <p:nvPr>
            <p:ph type="sldNum" sz="quarter" idx="12"/>
          </p:nvPr>
        </p:nvSpPr>
        <p:spPr/>
        <p:txBody>
          <a:bodyPr/>
          <a:lstStyle/>
          <a:p>
            <a:fld id="{2063B8D5-3E07-4CF0-8D4B-C9217B0335FD}" type="slidenum">
              <a:rPr lang="it-IT" b="1" smtClean="0">
                <a:solidFill>
                  <a:prstClr val="black">
                    <a:tint val="75000"/>
                  </a:prstClr>
                </a:solidFill>
              </a:rPr>
              <a:pPr/>
              <a:t>9</a:t>
            </a:fld>
            <a:endParaRPr lang="it-IT" b="1">
              <a:solidFill>
                <a:prstClr val="black">
                  <a:tint val="75000"/>
                </a:prstClr>
              </a:solidFill>
            </a:endParaRPr>
          </a:p>
        </p:txBody>
      </p:sp>
    </p:spTree>
    <p:extLst>
      <p:ext uri="{BB962C8B-B14F-4D97-AF65-F5344CB8AC3E}">
        <p14:creationId xmlns:p14="http://schemas.microsoft.com/office/powerpoint/2010/main" val="2961487027"/>
      </p:ext>
    </p:extLst>
  </p:cSld>
  <p:clrMapOvr>
    <a:masterClrMapping/>
  </p:clrMapOvr>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irso1">
  <a:themeElements>
    <a:clrScheme name="Irso sr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rso sr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rso sr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rso sr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rso sr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rso sr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rso sr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rso sr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rso sr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rso sr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rso sr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rso sr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rso sr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rso sr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77268</TotalTime>
  <Words>4945</Words>
  <Application>Microsoft Office PowerPoint</Application>
  <PresentationFormat>Presentazione su schermo (4:3)</PresentationFormat>
  <Paragraphs>573</Paragraphs>
  <Slides>45</Slides>
  <Notes>6</Notes>
  <HiddenSlides>0</HiddenSlides>
  <MMClips>0</MMClips>
  <ScaleCrop>false</ScaleCrop>
  <HeadingPairs>
    <vt:vector size="4" baseType="variant">
      <vt:variant>
        <vt:lpstr>Tema</vt:lpstr>
      </vt:variant>
      <vt:variant>
        <vt:i4>7</vt:i4>
      </vt:variant>
      <vt:variant>
        <vt:lpstr>Titoli diapositive</vt:lpstr>
      </vt:variant>
      <vt:variant>
        <vt:i4>45</vt:i4>
      </vt:variant>
    </vt:vector>
  </HeadingPairs>
  <TitlesOfParts>
    <vt:vector size="52" baseType="lpstr">
      <vt:lpstr>1_Tema di Office</vt:lpstr>
      <vt:lpstr>3_Tema di Office</vt:lpstr>
      <vt:lpstr>2_Tema di Office</vt:lpstr>
      <vt:lpstr>4_Tema di Office</vt:lpstr>
      <vt:lpstr>5_Tema di Office</vt:lpstr>
      <vt:lpstr>Tema di Office</vt:lpstr>
      <vt:lpstr>irso1</vt:lpstr>
      <vt:lpstr>Presentazione standard di PowerPoint</vt:lpstr>
      <vt:lpstr>1. Le sfide per le Pubbliche Amministrazioni in Europa fin dagli anni 80 </vt:lpstr>
      <vt:lpstr>1. I principali tipi di soluzioni  proposte , oltre la legislazione</vt:lpstr>
      <vt:lpstr>1. I tipi di cambiamento </vt:lpstr>
      <vt:lpstr>2. I recenti sviluppi in Italia</vt:lpstr>
      <vt:lpstr>2. Digitalizzazione e Pubblica Amministrazione</vt:lpstr>
      <vt:lpstr>2. Digitalizzazione e Pubblica Amministrazione</vt:lpstr>
      <vt:lpstr>2. Ma l’Italia è al 19° posto nella digitalizzazione delle PA</vt:lpstr>
      <vt:lpstr>2. Digitalizzazione e Pubblica Amministrazione:  l’approccio del Team dell’Innovazione Digitale</vt:lpstr>
      <vt:lpstr>3. La Quarta rivoluzione industriale La «gara del lavoro contro le macchine»?  </vt:lpstr>
      <vt:lpstr>3. La quarta rivoluzione industriale Tre tesi sul futuro del lavoro   </vt:lpstr>
      <vt:lpstr>3. La quarta rivoluzione industriale Quattro livelli di intervento</vt:lpstr>
      <vt:lpstr>Presentazione standard di PowerPoint</vt:lpstr>
      <vt:lpstr>     3. I tre pilastri della quarta rivoluzione industriale:  tecnologia  tecnologia  </vt:lpstr>
      <vt:lpstr>Presentazione standard di PowerPoint</vt:lpstr>
      <vt:lpstr>Presentazione standard di PowerPoint</vt:lpstr>
      <vt:lpstr>Presentazione standard di PowerPoint</vt:lpstr>
      <vt:lpstr>3. I tre pilastri della quarta rivoluzione industriale:  lavoro</vt:lpstr>
      <vt:lpstr>Presentazione standard di PowerPoint</vt:lpstr>
      <vt:lpstr>Presentazione standard di PowerPoint</vt:lpstr>
      <vt:lpstr>Presentazione standard di PowerPoint</vt:lpstr>
      <vt:lpstr>Presentazione standard di PowerPoint</vt:lpstr>
      <vt:lpstr>Presentazione standard di PowerPoint</vt:lpstr>
      <vt:lpstr>3. L’oggetto del job design, della progettazione del lavoro </vt:lpstr>
      <vt:lpstr>Presentazione standard di PowerPoint</vt:lpstr>
      <vt:lpstr>4. La professionalizzazione di tutti? </vt:lpstr>
      <vt:lpstr>4. La professionalizzazione di tutti? </vt:lpstr>
      <vt:lpstr>4. La professionalizzazione di tutti? </vt:lpstr>
      <vt:lpstr>4. La professionalizzazione di tutti? </vt:lpstr>
      <vt:lpstr> 5. Ma come gestire la quarta rivoluzione?</vt:lpstr>
      <vt:lpstr>5  Ma come gestire la quarta rivoluzione? A) Le Politiche</vt:lpstr>
      <vt:lpstr>5. Ma come gestire la quarta rivoluzione? B) Progettazione di sistemi e ecosistemi tecnologici trasversali. Il piano di trasformazione digitale del Team per la trasformazione Digitale /Agid</vt:lpstr>
      <vt:lpstr> 5. Ma come gestire la quarta rivoluzione?  C) Progettazione integrata di tecnologia organizzazione e lavoro nelle singole amministrazioni  </vt:lpstr>
      <vt:lpstr>C i) La progettazione delle nuove organizzazioni e del nuovo lavoro</vt:lpstr>
      <vt:lpstr>C ii) Un caso di Change Management Strutturale: gli Uffici delle Entrate</vt:lpstr>
      <vt:lpstr>Presentazione standard di PowerPoint</vt:lpstr>
      <vt:lpstr> </vt:lpstr>
      <vt:lpstr>D) L’approccio processuale nazionale: il caso USA</vt:lpstr>
      <vt:lpstr>  D ) La proposta del progetto Acropolis   (Butera e Dente Il change management delle Pubbliche Amministrazioni: Una proposta, Franco Angeli, 2011) </vt:lpstr>
      <vt:lpstr> D) La proposta del progetto Acropolis     </vt:lpstr>
      <vt:lpstr>D ) L’approccio processuale nazionale: Il caso degli Uffici Giudiziari Italiani</vt:lpstr>
      <vt:lpstr> D) L’innovazione a livello territoriale: Il caso del Patto per il Lavoro dell’Emilia Romagna</vt:lpstr>
      <vt:lpstr>Conclusione Gli elementi distintivi di una proposta per lo sviluppo della PA digitalizzata</vt:lpstr>
      <vt:lpstr> 5. Il ruolo delle Direzioni del Personale</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ASUS</dc:creator>
  <cp:lastModifiedBy>Federico Butera</cp:lastModifiedBy>
  <cp:revision>443</cp:revision>
  <cp:lastPrinted>2019-05-26T21:14:39Z</cp:lastPrinted>
  <dcterms:created xsi:type="dcterms:W3CDTF">2017-09-26T20:08:47Z</dcterms:created>
  <dcterms:modified xsi:type="dcterms:W3CDTF">2019-06-07T16:28:44Z</dcterms:modified>
</cp:coreProperties>
</file>